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4"/>
  </p:notesMasterIdLst>
  <p:sldIdLst>
    <p:sldId id="318" r:id="rId2"/>
    <p:sldId id="256" r:id="rId3"/>
    <p:sldId id="257" r:id="rId4"/>
    <p:sldId id="258" r:id="rId5"/>
    <p:sldId id="312" r:id="rId6"/>
    <p:sldId id="259" r:id="rId7"/>
    <p:sldId id="260" r:id="rId8"/>
    <p:sldId id="261" r:id="rId9"/>
    <p:sldId id="262" r:id="rId10"/>
    <p:sldId id="263" r:id="rId11"/>
    <p:sldId id="264" r:id="rId12"/>
    <p:sldId id="294" r:id="rId13"/>
    <p:sldId id="295" r:id="rId14"/>
    <p:sldId id="296" r:id="rId15"/>
    <p:sldId id="298" r:id="rId16"/>
    <p:sldId id="297" r:id="rId17"/>
    <p:sldId id="299" r:id="rId18"/>
    <p:sldId id="274" r:id="rId19"/>
    <p:sldId id="301" r:id="rId20"/>
    <p:sldId id="302" r:id="rId21"/>
    <p:sldId id="306" r:id="rId22"/>
    <p:sldId id="304" r:id="rId23"/>
    <p:sldId id="305" r:id="rId24"/>
    <p:sldId id="307" r:id="rId25"/>
    <p:sldId id="310" r:id="rId26"/>
    <p:sldId id="311" r:id="rId27"/>
    <p:sldId id="308" r:id="rId28"/>
    <p:sldId id="309" r:id="rId29"/>
    <p:sldId id="275" r:id="rId30"/>
    <p:sldId id="276" r:id="rId31"/>
    <p:sldId id="280" r:id="rId32"/>
    <p:sldId id="281" r:id="rId33"/>
    <p:sldId id="282" r:id="rId34"/>
    <p:sldId id="277" r:id="rId35"/>
    <p:sldId id="300" r:id="rId36"/>
    <p:sldId id="283" r:id="rId37"/>
    <p:sldId id="278" r:id="rId38"/>
    <p:sldId id="279" r:id="rId39"/>
    <p:sldId id="284" r:id="rId40"/>
    <p:sldId id="285" r:id="rId41"/>
    <p:sldId id="286" r:id="rId42"/>
    <p:sldId id="287" r:id="rId43"/>
    <p:sldId id="288" r:id="rId44"/>
    <p:sldId id="289" r:id="rId45"/>
    <p:sldId id="292" r:id="rId46"/>
    <p:sldId id="293" r:id="rId47"/>
    <p:sldId id="290" r:id="rId48"/>
    <p:sldId id="317" r:id="rId49"/>
    <p:sldId id="314" r:id="rId50"/>
    <p:sldId id="313" r:id="rId51"/>
    <p:sldId id="315" r:id="rId52"/>
    <p:sldId id="31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2B260B-48A9-4342-9058-ABFAD0AAD8BE}" type="datetimeFigureOut">
              <a:rPr lang="tr-TR" smtClean="0"/>
              <a:t>20.06.2021</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188FA0-7CC8-41C6-905B-E80C64B234DE}" type="slidenum">
              <a:rPr lang="tr-TR" smtClean="0"/>
              <a:t>‹#›</a:t>
            </a:fld>
            <a:endParaRPr lang="tr-TR"/>
          </a:p>
        </p:txBody>
      </p:sp>
    </p:spTree>
    <p:extLst>
      <p:ext uri="{BB962C8B-B14F-4D97-AF65-F5344CB8AC3E}">
        <p14:creationId xmlns:p14="http://schemas.microsoft.com/office/powerpoint/2010/main" val="3158004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5188FA0-7CC8-41C6-905B-E80C64B234DE}" type="slidenum">
              <a:rPr lang="tr-TR" smtClean="0"/>
              <a:t>2</a:t>
            </a:fld>
            <a:endParaRPr lang="tr-TR"/>
          </a:p>
        </p:txBody>
      </p:sp>
    </p:spTree>
    <p:extLst>
      <p:ext uri="{BB962C8B-B14F-4D97-AF65-F5344CB8AC3E}">
        <p14:creationId xmlns:p14="http://schemas.microsoft.com/office/powerpoint/2010/main" val="1949822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D9EF488-2DD6-49DD-81DF-5B8DE27B1898}" type="datetimeFigureOut">
              <a:rPr lang="tr-TR" smtClean="0"/>
              <a:t>20.06.2021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3622275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9EF488-2DD6-49DD-81DF-5B8DE27B1898}" type="datetimeFigureOut">
              <a:rPr lang="tr-TR" smtClean="0"/>
              <a:t>20.06.2021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384831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9EF488-2DD6-49DD-81DF-5B8DE27B1898}" type="datetimeFigureOut">
              <a:rPr lang="tr-TR" smtClean="0"/>
              <a:t>20.06.2021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A5AFAB7-1418-4421-8388-00D4D5AAFC45}" type="slidenum">
              <a:rPr lang="tr-TR" smtClean="0"/>
              <a:t>‹#›</a:t>
            </a:fld>
            <a:endParaRPr lang="tr-T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69441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9EF488-2DD6-49DD-81DF-5B8DE27B1898}" type="datetimeFigureOut">
              <a:rPr lang="tr-TR" smtClean="0"/>
              <a:t>20.06.2021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1640972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9EF488-2DD6-49DD-81DF-5B8DE27B1898}" type="datetimeFigureOut">
              <a:rPr lang="tr-TR" smtClean="0"/>
              <a:t>20.06.2021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A5AFAB7-1418-4421-8388-00D4D5AAFC45}" type="slidenum">
              <a:rPr lang="tr-TR" smtClean="0"/>
              <a:t>‹#›</a:t>
            </a:fld>
            <a:endParaRPr lang="tr-T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9310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9EF488-2DD6-49DD-81DF-5B8DE27B1898}" type="datetimeFigureOut">
              <a:rPr lang="tr-TR" smtClean="0"/>
              <a:t>20.06.2021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1276833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9EF488-2DD6-49DD-81DF-5B8DE27B1898}" type="datetimeFigureOut">
              <a:rPr lang="tr-TR" smtClean="0"/>
              <a:t>20.06.2021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328519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9EF488-2DD6-49DD-81DF-5B8DE27B1898}" type="datetimeFigureOut">
              <a:rPr lang="tr-TR" smtClean="0"/>
              <a:t>20.06.2021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255731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9EF488-2DD6-49DD-81DF-5B8DE27B1898}" type="datetimeFigureOut">
              <a:rPr lang="tr-TR" smtClean="0"/>
              <a:t>20.06.2021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2250002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9EF488-2DD6-49DD-81DF-5B8DE27B1898}" type="datetimeFigureOut">
              <a:rPr lang="tr-TR" smtClean="0"/>
              <a:t>20.06.2021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2556086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D9EF488-2DD6-49DD-81DF-5B8DE27B1898}" type="datetimeFigureOut">
              <a:rPr lang="tr-TR" smtClean="0"/>
              <a:t>20.06.2021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2845938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1D9EF488-2DD6-49DD-81DF-5B8DE27B1898}" type="datetimeFigureOut">
              <a:rPr lang="tr-TR" smtClean="0"/>
              <a:t>20.06.2021</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4113512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D9EF488-2DD6-49DD-81DF-5B8DE27B1898}" type="datetimeFigureOut">
              <a:rPr lang="tr-TR" smtClean="0"/>
              <a:t>20.06.2021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193952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EF488-2DD6-49DD-81DF-5B8DE27B1898}" type="datetimeFigureOut">
              <a:rPr lang="tr-TR" smtClean="0"/>
              <a:t>20.06.2021</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2321174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tr-TR"/>
              <a:t>Asıl başlık stilini düzenlemek için tıklayın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D9EF488-2DD6-49DD-81DF-5B8DE27B1898}" type="datetimeFigureOut">
              <a:rPr lang="tr-TR" smtClean="0"/>
              <a:t>20.06.2021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A5AFAB7-1418-4421-8388-00D4D5AAFC45}" type="slidenum">
              <a:rPr lang="tr-TR" smtClean="0"/>
              <a:t>‹#›</a:t>
            </a:fld>
            <a:endParaRPr lang="tr-TR"/>
          </a:p>
        </p:txBody>
      </p:sp>
    </p:spTree>
    <p:extLst>
      <p:ext uri="{BB962C8B-B14F-4D97-AF65-F5344CB8AC3E}">
        <p14:creationId xmlns:p14="http://schemas.microsoft.com/office/powerpoint/2010/main" val="110731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A5AFAB7-1418-4421-8388-00D4D5AAFC45}" type="slidenum">
              <a:rPr lang="tr-TR" smtClean="0"/>
              <a:t>‹#›</a:t>
            </a:fld>
            <a:endParaRPr lang="tr-TR"/>
          </a:p>
        </p:txBody>
      </p:sp>
      <p:sp>
        <p:nvSpPr>
          <p:cNvPr id="5" name="Date Placeholder 4"/>
          <p:cNvSpPr>
            <a:spLocks noGrp="1"/>
          </p:cNvSpPr>
          <p:nvPr>
            <p:ph type="dt" sz="half" idx="10"/>
          </p:nvPr>
        </p:nvSpPr>
        <p:spPr/>
        <p:txBody>
          <a:bodyPr/>
          <a:lstStyle/>
          <a:p>
            <a:fld id="{1D9EF488-2DD6-49DD-81DF-5B8DE27B1898}" type="datetimeFigureOut">
              <a:rPr lang="tr-TR" smtClean="0"/>
              <a:t>20.06.2021</a:t>
            </a:fld>
            <a:endParaRPr lang="tr-TR"/>
          </a:p>
        </p:txBody>
      </p:sp>
    </p:spTree>
    <p:extLst>
      <p:ext uri="{BB962C8B-B14F-4D97-AF65-F5344CB8AC3E}">
        <p14:creationId xmlns:p14="http://schemas.microsoft.com/office/powerpoint/2010/main" val="374901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9EF488-2DD6-49DD-81DF-5B8DE27B1898}" type="datetimeFigureOut">
              <a:rPr lang="tr-TR" smtClean="0"/>
              <a:t>20.06.2021</a:t>
            </a:fld>
            <a:endParaRPr lang="tr-T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5AFAB7-1418-4421-8388-00D4D5AAFC45}" type="slidenum">
              <a:rPr lang="tr-TR" smtClean="0"/>
              <a:t>‹#›</a:t>
            </a:fld>
            <a:endParaRPr lang="tr-TR"/>
          </a:p>
        </p:txBody>
      </p:sp>
    </p:spTree>
    <p:extLst>
      <p:ext uri="{BB962C8B-B14F-4D97-AF65-F5344CB8AC3E}">
        <p14:creationId xmlns:p14="http://schemas.microsoft.com/office/powerpoint/2010/main" val="51187516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90155DB5-FF27-4725-933F-12B512A3D48E}"/>
              </a:ext>
            </a:extLst>
          </p:cNvPr>
          <p:cNvPicPr>
            <a:picLocks noChangeAspect="1"/>
          </p:cNvPicPr>
          <p:nvPr/>
        </p:nvPicPr>
        <p:blipFill>
          <a:blip r:embed="rId2"/>
          <a:stretch>
            <a:fillRect/>
          </a:stretch>
        </p:blipFill>
        <p:spPr>
          <a:xfrm>
            <a:off x="5012967" y="792946"/>
            <a:ext cx="2163017" cy="2157610"/>
          </a:xfrm>
          <a:prstGeom prst="rect">
            <a:avLst/>
          </a:prstGeom>
        </p:spPr>
      </p:pic>
      <p:sp>
        <p:nvSpPr>
          <p:cNvPr id="4" name="Metin kutusu 3">
            <a:extLst>
              <a:ext uri="{FF2B5EF4-FFF2-40B4-BE49-F238E27FC236}">
                <a16:creationId xmlns:a16="http://schemas.microsoft.com/office/drawing/2014/main" id="{3BFCABFC-5AC5-41AA-9870-48535E1E604F}"/>
              </a:ext>
            </a:extLst>
          </p:cNvPr>
          <p:cNvSpPr txBox="1"/>
          <p:nvPr/>
        </p:nvSpPr>
        <p:spPr>
          <a:xfrm>
            <a:off x="5119688" y="3700046"/>
            <a:ext cx="1949573" cy="1569660"/>
          </a:xfrm>
          <a:prstGeom prst="rect">
            <a:avLst/>
          </a:prstGeom>
          <a:noFill/>
        </p:spPr>
        <p:txBody>
          <a:bodyPr wrap="none" rtlCol="0">
            <a:spAutoFit/>
          </a:bodyPr>
          <a:lstStyle/>
          <a:p>
            <a:r>
              <a:rPr lang="tr-TR" sz="3200" b="1" dirty="0">
                <a:solidFill>
                  <a:srgbClr val="0070C0"/>
                </a:solidFill>
                <a:latin typeface="Bahnschrift Light Condensed" panose="020B0502040204020203" pitchFamily="34" charset="0"/>
              </a:rPr>
              <a:t>İRFAN ERDEM</a:t>
            </a:r>
          </a:p>
          <a:p>
            <a:endParaRPr lang="tr-TR" sz="3200" b="1" dirty="0">
              <a:solidFill>
                <a:srgbClr val="0070C0"/>
              </a:solidFill>
              <a:latin typeface="Bahnschrift Light Condensed" panose="020B0502040204020203" pitchFamily="34" charset="0"/>
            </a:endParaRPr>
          </a:p>
          <a:p>
            <a:pPr algn="ctr"/>
            <a:r>
              <a:rPr lang="tr-TR" sz="3200" b="1" dirty="0">
                <a:solidFill>
                  <a:srgbClr val="0070C0"/>
                </a:solidFill>
                <a:latin typeface="Bahnschrift Light Condensed" panose="020B0502040204020203" pitchFamily="34" charset="0"/>
              </a:rPr>
              <a:t>723120007</a:t>
            </a:r>
          </a:p>
        </p:txBody>
      </p:sp>
    </p:spTree>
    <p:extLst>
      <p:ext uri="{BB962C8B-B14F-4D97-AF65-F5344CB8AC3E}">
        <p14:creationId xmlns:p14="http://schemas.microsoft.com/office/powerpoint/2010/main" val="1692243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3F22FAAF-C33E-4763-B839-79252FD58ABA}"/>
              </a:ext>
            </a:extLst>
          </p:cNvPr>
          <p:cNvSpPr txBox="1"/>
          <p:nvPr/>
        </p:nvSpPr>
        <p:spPr>
          <a:xfrm>
            <a:off x="763712" y="513907"/>
            <a:ext cx="10664575" cy="4529060"/>
          </a:xfrm>
          <a:prstGeom prst="rect">
            <a:avLst/>
          </a:prstGeom>
          <a:noFill/>
        </p:spPr>
        <p:txBody>
          <a:bodyPr wrap="square">
            <a:spAutoFit/>
          </a:bodyPr>
          <a:lstStyle/>
          <a:p>
            <a:pPr algn="ctr">
              <a:lnSpc>
                <a:spcPct val="150000"/>
              </a:lnSpc>
            </a:pPr>
            <a:r>
              <a:rPr lang="tr-TR" sz="2800" b="1" dirty="0"/>
              <a:t>IP Nedir?</a:t>
            </a:r>
          </a:p>
          <a:p>
            <a:pPr algn="just">
              <a:lnSpc>
                <a:spcPct val="150000"/>
              </a:lnSpc>
            </a:pPr>
            <a:endParaRPr lang="tr-TR" sz="2800" dirty="0"/>
          </a:p>
          <a:p>
            <a:pPr algn="just">
              <a:lnSpc>
                <a:spcPct val="150000"/>
              </a:lnSpc>
            </a:pPr>
            <a:r>
              <a:rPr lang="tr-TR" sz="2800" dirty="0">
                <a:latin typeface="Bahnschrift Light Condensed" panose="020B0502040204020203" pitchFamily="34" charset="0"/>
              </a:rPr>
              <a:t>	IP, Türkçe açılımı ve çevirisiyle internet protokolünün kısaltmasıdır. Bilgisayarların birbirleri ile iletişiminde en önemli nokta olan ağ adreslemede kullanılan düzendir. IP (internet protokolü), iki bilgisayar arasındaki paketlerin yönlendirilmesini sağlayan bir protokol olarak tanımlanır. Yönlendirme protokolü olarak tanımlanan IP, veri için gerekli olan yönlendirmenin kurallarını belirlemektedir. </a:t>
            </a:r>
          </a:p>
        </p:txBody>
      </p:sp>
    </p:spTree>
    <p:extLst>
      <p:ext uri="{BB962C8B-B14F-4D97-AF65-F5344CB8AC3E}">
        <p14:creationId xmlns:p14="http://schemas.microsoft.com/office/powerpoint/2010/main" val="246898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EBEA8F42-66EF-4EAA-8784-1419F2593737}"/>
              </a:ext>
            </a:extLst>
          </p:cNvPr>
          <p:cNvSpPr txBox="1"/>
          <p:nvPr/>
        </p:nvSpPr>
        <p:spPr>
          <a:xfrm>
            <a:off x="845906" y="841304"/>
            <a:ext cx="10500188" cy="5175391"/>
          </a:xfrm>
          <a:prstGeom prst="rect">
            <a:avLst/>
          </a:prstGeom>
          <a:noFill/>
        </p:spPr>
        <p:txBody>
          <a:bodyPr wrap="square">
            <a:spAutoFit/>
          </a:bodyPr>
          <a:lstStyle/>
          <a:p>
            <a:pPr algn="ctr">
              <a:lnSpc>
                <a:spcPct val="150000"/>
              </a:lnSpc>
            </a:pPr>
            <a:r>
              <a:rPr lang="tr-TR" sz="2800" b="1" dirty="0">
                <a:latin typeface="Bahnschrift Light Condensed" panose="020B0502040204020203" pitchFamily="34" charset="0"/>
              </a:rPr>
              <a:t>IP (Internet Protocol) Nasıl Çalışır?</a:t>
            </a:r>
          </a:p>
          <a:p>
            <a:pPr algn="just">
              <a:lnSpc>
                <a:spcPct val="150000"/>
              </a:lnSpc>
            </a:pPr>
            <a:endParaRPr lang="tr-TR" sz="2800" dirty="0">
              <a:latin typeface="Bahnschrift Light Condensed" panose="020B0502040204020203" pitchFamily="34" charset="0"/>
            </a:endParaRPr>
          </a:p>
          <a:p>
            <a:pPr algn="just">
              <a:lnSpc>
                <a:spcPct val="150000"/>
              </a:lnSpc>
            </a:pPr>
            <a:r>
              <a:rPr lang="tr-TR" sz="2800" dirty="0">
                <a:latin typeface="Bahnschrift Light Condensed" panose="020B0502040204020203" pitchFamily="34" charset="0"/>
              </a:rPr>
              <a:t>IP çalışma mantığında TCP veri paketinin izleyeceği yol belirlenir. Bu işlem yapılırken de TCP katmanından gelen veri paketine kendi SEGMENT başlığını ekler. Bu durumda ortaya </a:t>
            </a:r>
            <a:r>
              <a:rPr lang="tr-TR" sz="2800" dirty="0" err="1">
                <a:latin typeface="Bahnschrift Light Condensed" panose="020B0502040204020203" pitchFamily="34" charset="0"/>
              </a:rPr>
              <a:t>datagram</a:t>
            </a:r>
            <a:r>
              <a:rPr lang="tr-TR" sz="2800" dirty="0">
                <a:latin typeface="Bahnschrift Light Condensed" panose="020B0502040204020203" pitchFamily="34" charset="0"/>
              </a:rPr>
              <a:t> çıkmış olur. IP (Internet Protocol), veriyi karşı tarafa yönlendirirken, alıcının bu veriyi kabul edeceği veya etmeyeceği konusunda bir doğrulama yapmaz. Hata kontrolü bir üst katmanın işidir ve bu sayede IP kendi başına çalışabilen bir protokol olarak bilinir.</a:t>
            </a:r>
          </a:p>
        </p:txBody>
      </p:sp>
    </p:spTree>
    <p:extLst>
      <p:ext uri="{BB962C8B-B14F-4D97-AF65-F5344CB8AC3E}">
        <p14:creationId xmlns:p14="http://schemas.microsoft.com/office/powerpoint/2010/main" val="3283018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31DA02F-D91D-41AD-A4E1-15C4BC75EC77}"/>
              </a:ext>
            </a:extLst>
          </p:cNvPr>
          <p:cNvSpPr txBox="1"/>
          <p:nvPr/>
        </p:nvSpPr>
        <p:spPr>
          <a:xfrm>
            <a:off x="431515" y="413252"/>
            <a:ext cx="10849510" cy="5821722"/>
          </a:xfrm>
          <a:prstGeom prst="rect">
            <a:avLst/>
          </a:prstGeom>
          <a:noFill/>
        </p:spPr>
        <p:txBody>
          <a:bodyPr wrap="square">
            <a:spAutoFit/>
          </a:bodyPr>
          <a:lstStyle/>
          <a:p>
            <a:pPr algn="ctr">
              <a:lnSpc>
                <a:spcPct val="150000"/>
              </a:lnSpc>
            </a:pPr>
            <a:r>
              <a:rPr lang="tr-TR" sz="2800" b="1" dirty="0">
                <a:latin typeface="Bahnschrift Light Condensed" panose="020B0502040204020203" pitchFamily="34" charset="0"/>
              </a:rPr>
              <a:t>LABVİEW Nedir?</a:t>
            </a:r>
          </a:p>
          <a:p>
            <a:pPr algn="just">
              <a:lnSpc>
                <a:spcPct val="150000"/>
              </a:lnSpc>
            </a:pPr>
            <a:endParaRPr lang="tr-TR" sz="2800" dirty="0">
              <a:latin typeface="Bahnschrift Light Condensed" panose="020B0502040204020203" pitchFamily="34" charset="0"/>
            </a:endParaRPr>
          </a:p>
          <a:p>
            <a:pPr algn="just">
              <a:lnSpc>
                <a:spcPct val="150000"/>
              </a:lnSpc>
            </a:pP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milyonlarca mühendisin ve bilim adamının kullandığı grafiksel programlama dili arabirimidir.</a:t>
            </a:r>
          </a:p>
          <a:p>
            <a:pPr algn="just">
              <a:lnSpc>
                <a:spcPct val="150000"/>
              </a:lnSpc>
            </a:pP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küçük  grafiksel ikonlar ve kablolar ile akış diyagramları hazırlamaya ve yapacağınız programları nesne tabanlı kullanarak birçok küçük programları birleştirmeye yaramaktadır. Metin tabanlı dillerden ziyade kullanımı daha kolay ve algoritma geliştirmek için daha görsel bir platform sunmaktadır. 1986 yılından bugüne kadar her türlü platformda kullanılabilir hale gelmiştir.</a:t>
            </a:r>
          </a:p>
        </p:txBody>
      </p:sp>
    </p:spTree>
    <p:extLst>
      <p:ext uri="{BB962C8B-B14F-4D97-AF65-F5344CB8AC3E}">
        <p14:creationId xmlns:p14="http://schemas.microsoft.com/office/powerpoint/2010/main" val="831441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11C366A9-A3E3-455B-AB5A-063FAA27F462}"/>
              </a:ext>
            </a:extLst>
          </p:cNvPr>
          <p:cNvSpPr txBox="1"/>
          <p:nvPr/>
        </p:nvSpPr>
        <p:spPr>
          <a:xfrm>
            <a:off x="676382" y="841304"/>
            <a:ext cx="10839236" cy="5175391"/>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Test ölçme ve kontrol sistemlerinin vazgeçilmezi olmayı hedefleyen </a:t>
            </a: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National</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Instrument</a:t>
            </a:r>
            <a:r>
              <a:rPr lang="tr-TR" sz="2800" dirty="0">
                <a:latin typeface="Bahnschrift Light Condensed" panose="020B0502040204020203" pitchFamily="34" charset="0"/>
              </a:rPr>
              <a:t> bünyesinde geliştirilen veri toplama kartları, modüler </a:t>
            </a:r>
            <a:r>
              <a:rPr lang="tr-TR" sz="2800" dirty="0" err="1">
                <a:latin typeface="Bahnschrift Light Condensed" panose="020B0502040204020203" pitchFamily="34" charset="0"/>
              </a:rPr>
              <a:t>enstrümantasyon</a:t>
            </a:r>
            <a:r>
              <a:rPr lang="tr-TR" sz="2800" dirty="0">
                <a:latin typeface="Bahnschrift Light Condensed" panose="020B0502040204020203" pitchFamily="34" charset="0"/>
              </a:rPr>
              <a:t> sistemleri, kompakt kartlar ile dünya piyasasında önemli yer edinmiştir. Test, ölçüm, veri oluşturma, işleme ve izlenmesinde kullanılan </a:t>
            </a: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içeriğinde bulunan otomasyon ve ölçme devre elemanları fonksiyonlarının ekranda birbirlerine bağlanması şeklinde kullanılır. </a:t>
            </a:r>
            <a:r>
              <a:rPr lang="tr-TR" sz="2800" dirty="0" err="1">
                <a:latin typeface="Bahnschrift Light Condensed" panose="020B0502040204020203" pitchFamily="34" charset="0"/>
              </a:rPr>
              <a:t>LabVIEW’in</a:t>
            </a:r>
            <a:r>
              <a:rPr lang="tr-TR" sz="2800" dirty="0">
                <a:latin typeface="Bahnschrift Light Condensed" panose="020B0502040204020203" pitchFamily="34" charset="0"/>
              </a:rPr>
              <a:t> kullandığı dil G dili olarak anılmaktadır. </a:t>
            </a: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bazı kısıtlamalar dışında, C ve PASCAL gibi dillerle yapılabilecek hemen hemen her türlü bilimsel uygulamaya yatkındır.</a:t>
            </a:r>
          </a:p>
        </p:txBody>
      </p:sp>
    </p:spTree>
    <p:extLst>
      <p:ext uri="{BB962C8B-B14F-4D97-AF65-F5344CB8AC3E}">
        <p14:creationId xmlns:p14="http://schemas.microsoft.com/office/powerpoint/2010/main" val="349326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7D166B6-72A1-43E7-9632-F6C06C1063E3}"/>
              </a:ext>
            </a:extLst>
          </p:cNvPr>
          <p:cNvSpPr txBox="1"/>
          <p:nvPr/>
        </p:nvSpPr>
        <p:spPr>
          <a:xfrm>
            <a:off x="1107896" y="1164470"/>
            <a:ext cx="9976207" cy="4529060"/>
          </a:xfrm>
          <a:prstGeom prst="rect">
            <a:avLst/>
          </a:prstGeom>
          <a:noFill/>
        </p:spPr>
        <p:txBody>
          <a:bodyPr wrap="square">
            <a:spAutoFit/>
          </a:bodyPr>
          <a:lstStyle/>
          <a:p>
            <a:pPr algn="ctr">
              <a:lnSpc>
                <a:spcPct val="150000"/>
              </a:lnSpc>
            </a:pPr>
            <a:r>
              <a:rPr lang="tr-TR" sz="2800" b="1" dirty="0">
                <a:latin typeface="Bahnschrift Light Condensed" panose="020B0502040204020203" pitchFamily="34" charset="0"/>
              </a:rPr>
              <a:t>LINX Nedir?</a:t>
            </a:r>
          </a:p>
          <a:p>
            <a:pPr algn="just">
              <a:lnSpc>
                <a:spcPct val="150000"/>
              </a:lnSpc>
            </a:pPr>
            <a:endParaRPr lang="tr-TR" sz="2800" dirty="0">
              <a:latin typeface="Bahnschrift Light Condensed" panose="020B0502040204020203" pitchFamily="34" charset="0"/>
            </a:endParaRPr>
          </a:p>
          <a:p>
            <a:pPr algn="just">
              <a:lnSpc>
                <a:spcPct val="150000"/>
              </a:lnSpc>
            </a:pPr>
            <a:r>
              <a:rPr lang="tr-TR" sz="2800" dirty="0">
                <a:latin typeface="Bahnschrift Light Condensed" panose="020B0502040204020203" pitchFamily="34" charset="0"/>
              </a:rPr>
              <a:t>LINX , </a:t>
            </a:r>
            <a:r>
              <a:rPr lang="tr-TR" sz="2800" dirty="0" err="1">
                <a:latin typeface="Bahnschrift Light Condensed" panose="020B0502040204020203" pitchFamily="34" charset="0"/>
              </a:rPr>
              <a:t>Arduino</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chipKIT</a:t>
            </a:r>
            <a:r>
              <a:rPr lang="tr-TR" sz="2800" dirty="0">
                <a:latin typeface="Bahnschrift Light Condensed" panose="020B0502040204020203" pitchFamily="34" charset="0"/>
              </a:rPr>
              <a:t> ve </a:t>
            </a:r>
            <a:r>
              <a:rPr lang="tr-TR" sz="2800" dirty="0" err="1">
                <a:latin typeface="Bahnschrift Light Condensed" panose="020B0502040204020203" pitchFamily="34" charset="0"/>
              </a:rPr>
              <a:t>myRIO</a:t>
            </a:r>
            <a:r>
              <a:rPr lang="tr-TR" sz="2800" dirty="0">
                <a:latin typeface="Bahnschrift Light Condensed" panose="020B0502040204020203" pitchFamily="34" charset="0"/>
              </a:rPr>
              <a:t> gibi yaygın gömülü platformlarla etkileşim için kullanımı kolay </a:t>
            </a: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VI'ları</a:t>
            </a:r>
            <a:r>
              <a:rPr lang="tr-TR" sz="2800" dirty="0">
                <a:latin typeface="Bahnschrift Light Condensed" panose="020B0502040204020203" pitchFamily="34" charset="0"/>
              </a:rPr>
              <a:t> sağlar. Saniyeler içinde PC'nize veri almaya başlamak için yerleşik </a:t>
            </a:r>
            <a:r>
              <a:rPr lang="tr-TR" sz="2800" dirty="0" err="1">
                <a:latin typeface="Bahnschrift Light Condensed" panose="020B0502040204020203" pitchFamily="34" charset="0"/>
              </a:rPr>
              <a:t>sensör</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VI'larını</a:t>
            </a:r>
            <a:r>
              <a:rPr lang="tr-TR" sz="2800" dirty="0">
                <a:latin typeface="Bahnschrift Light Condensed" panose="020B0502040204020203" pitchFamily="34" charset="0"/>
              </a:rPr>
              <a:t> kullanabilir veya cihazlarınızın dijital I/O, analog I/O, SPI, I2C, UART, PWM ve daha fazlasına erişmek için çevresel </a:t>
            </a:r>
            <a:r>
              <a:rPr lang="tr-TR" sz="2800" dirty="0" err="1">
                <a:latin typeface="Bahnschrift Light Condensed" panose="020B0502040204020203" pitchFamily="34" charset="0"/>
              </a:rPr>
              <a:t>VI'lar</a:t>
            </a:r>
            <a:r>
              <a:rPr lang="tr-TR" sz="2800" dirty="0">
                <a:latin typeface="Bahnschrift Light Condensed" panose="020B0502040204020203" pitchFamily="34" charset="0"/>
              </a:rPr>
              <a:t> kullanabilirsiniz.</a:t>
            </a:r>
          </a:p>
        </p:txBody>
      </p:sp>
    </p:spTree>
    <p:extLst>
      <p:ext uri="{BB962C8B-B14F-4D97-AF65-F5344CB8AC3E}">
        <p14:creationId xmlns:p14="http://schemas.microsoft.com/office/powerpoint/2010/main" val="3894766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A60E2C47-5221-4B01-A4C6-37264F787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309" y="1588055"/>
            <a:ext cx="9941259" cy="3678263"/>
          </a:xfrm>
          <a:prstGeom prst="rect">
            <a:avLst/>
          </a:prstGeom>
        </p:spPr>
      </p:pic>
      <p:sp>
        <p:nvSpPr>
          <p:cNvPr id="4" name="Metin kutusu 3">
            <a:extLst>
              <a:ext uri="{FF2B5EF4-FFF2-40B4-BE49-F238E27FC236}">
                <a16:creationId xmlns:a16="http://schemas.microsoft.com/office/drawing/2014/main" id="{DFC807EC-9B99-4AD1-8A3A-B9D71AF55CF6}"/>
              </a:ext>
            </a:extLst>
          </p:cNvPr>
          <p:cNvSpPr txBox="1"/>
          <p:nvPr/>
        </p:nvSpPr>
        <p:spPr>
          <a:xfrm>
            <a:off x="5487579" y="846385"/>
            <a:ext cx="1213794" cy="523220"/>
          </a:xfrm>
          <a:prstGeom prst="rect">
            <a:avLst/>
          </a:prstGeom>
          <a:noFill/>
        </p:spPr>
        <p:txBody>
          <a:bodyPr wrap="none" rtlCol="0">
            <a:spAutoFit/>
          </a:bodyPr>
          <a:lstStyle/>
          <a:p>
            <a:pPr algn="ctr"/>
            <a:r>
              <a:rPr lang="tr-TR" sz="2800" b="1" dirty="0" err="1">
                <a:latin typeface="Bahnschrift Light Condensed" panose="020B0502040204020203" pitchFamily="34" charset="0"/>
              </a:rPr>
              <a:t>Local</a:t>
            </a:r>
            <a:r>
              <a:rPr lang="tr-TR" sz="2800" b="1" dirty="0">
                <a:latin typeface="Bahnschrift Light Condensed" panose="020B0502040204020203" pitchFamily="34" charset="0"/>
              </a:rPr>
              <a:t> I/O</a:t>
            </a:r>
          </a:p>
        </p:txBody>
      </p:sp>
    </p:spTree>
    <p:extLst>
      <p:ext uri="{BB962C8B-B14F-4D97-AF65-F5344CB8AC3E}">
        <p14:creationId xmlns:p14="http://schemas.microsoft.com/office/powerpoint/2010/main" val="3357766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9A77F26C-BE68-4F42-B914-A6EAE7059232}"/>
              </a:ext>
            </a:extLst>
          </p:cNvPr>
          <p:cNvSpPr txBox="1"/>
          <p:nvPr/>
        </p:nvSpPr>
        <p:spPr>
          <a:xfrm>
            <a:off x="773986" y="194973"/>
            <a:ext cx="10644027" cy="6468053"/>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a:t>
            </a:r>
            <a:r>
              <a:rPr lang="tr-TR" sz="2800" dirty="0" err="1">
                <a:latin typeface="Bahnschrift Light Condensed" panose="020B0502040204020203" pitchFamily="34" charset="0"/>
              </a:rPr>
              <a:t>Local</a:t>
            </a:r>
            <a:r>
              <a:rPr lang="tr-TR" sz="2800" dirty="0">
                <a:latin typeface="Bahnschrift Light Condensed" panose="020B0502040204020203" pitchFamily="34" charset="0"/>
              </a:rPr>
              <a:t> G/Ç, </a:t>
            </a: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VI'larını</a:t>
            </a:r>
            <a:r>
              <a:rPr lang="tr-TR" sz="2800" dirty="0">
                <a:latin typeface="Bahnschrift Light Condensed" panose="020B0502040204020203" pitchFamily="34" charset="0"/>
              </a:rPr>
              <a:t> bir geliştirme PC'sinden yardım almadan doğrudan çalıştırabilen cihazlarda kullanılır . Yerel G/Ç kullanan cihazlar, </a:t>
            </a:r>
            <a:r>
              <a:rPr lang="tr-TR" sz="2800" dirty="0" err="1">
                <a:latin typeface="Bahnschrift Light Condensed" panose="020B0502040204020203" pitchFamily="34" charset="0"/>
              </a:rPr>
              <a:t>myRIO</a:t>
            </a:r>
            <a:r>
              <a:rPr lang="tr-TR" sz="2800" dirty="0">
                <a:latin typeface="Bahnschrift Light Condensed" panose="020B0502040204020203" pitchFamily="34" charset="0"/>
              </a:rPr>
              <a:t> ,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2/3 ve </a:t>
            </a:r>
            <a:r>
              <a:rPr lang="tr-TR" sz="2800" dirty="0" err="1">
                <a:latin typeface="Bahnschrift Light Condensed" panose="020B0502040204020203" pitchFamily="34" charset="0"/>
              </a:rPr>
              <a:t>BeagleBone</a:t>
            </a:r>
            <a:r>
              <a:rPr lang="tr-TR" sz="2800" dirty="0">
                <a:latin typeface="Bahnschrift Light Condensed" panose="020B0502040204020203" pitchFamily="34" charset="0"/>
              </a:rPr>
              <a:t> Black gibi Linux tabanlı cihazlardır .</a:t>
            </a:r>
          </a:p>
          <a:p>
            <a:pPr algn="just">
              <a:lnSpc>
                <a:spcPct val="150000"/>
              </a:lnSpc>
            </a:pPr>
            <a:endParaRPr lang="tr-TR" sz="2800" dirty="0">
              <a:latin typeface="Bahnschrift Light Condensed" panose="020B0502040204020203" pitchFamily="34" charset="0"/>
            </a:endParaRPr>
          </a:p>
          <a:p>
            <a:pPr algn="just">
              <a:lnSpc>
                <a:spcPct val="150000"/>
              </a:lnSpc>
            </a:pPr>
            <a:r>
              <a:rPr lang="tr-TR" sz="2800" dirty="0">
                <a:latin typeface="Bahnschrift Light Condensed" panose="020B0502040204020203" pitchFamily="34" charset="0"/>
              </a:rPr>
              <a:t>	Bu konfigürasyonda, </a:t>
            </a:r>
            <a:r>
              <a:rPr lang="tr-TR" sz="2800" dirty="0" err="1">
                <a:latin typeface="Bahnschrift Light Condensed" panose="020B0502040204020203" pitchFamily="34" charset="0"/>
              </a:rPr>
              <a:t>VI'lar</a:t>
            </a:r>
            <a:r>
              <a:rPr lang="tr-TR" sz="2800" dirty="0">
                <a:latin typeface="Bahnschrift Light Condensed" panose="020B0502040204020203" pitchFamily="34" charset="0"/>
              </a:rPr>
              <a:t> geliştirme PC'sine yazılır, ardından konuşlandırılır ve hedef üzerinde çalışan </a:t>
            </a: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çalışma zamanı motoru ile bir TCP bağlantısı aracılığıyla hedef üzerinde çalıştırılır. </a:t>
            </a:r>
            <a:r>
              <a:rPr lang="tr-TR" sz="2800" dirty="0" err="1">
                <a:latin typeface="Bahnschrift Light Condensed" panose="020B0502040204020203" pitchFamily="34" charset="0"/>
              </a:rPr>
              <a:t>VI'lar</a:t>
            </a:r>
            <a:r>
              <a:rPr lang="tr-TR" sz="2800" dirty="0">
                <a:latin typeface="Bahnschrift Light Condensed" panose="020B0502040204020203" pitchFamily="34" charset="0"/>
              </a:rPr>
              <a:t> hedef üzerinde çalışırken hata ayıklama bilgileri ve ön panel değerleri hedef ile geliştirme bilgisayarı arasında aktarılır. Geliştirme bilgisayarında canlı ön panel verileriyle hedef üzerinde bir VI çalıştığında buna Etkileşimli </a:t>
            </a:r>
            <a:r>
              <a:rPr lang="tr-TR" sz="2800" dirty="0" err="1">
                <a:latin typeface="Bahnschrift Light Condensed" panose="020B0502040204020203" pitchFamily="34" charset="0"/>
              </a:rPr>
              <a:t>Mod</a:t>
            </a:r>
            <a:r>
              <a:rPr lang="tr-TR" sz="2800" dirty="0">
                <a:latin typeface="Bahnschrift Light Condensed" panose="020B0502040204020203" pitchFamily="34" charset="0"/>
              </a:rPr>
              <a:t> denir.</a:t>
            </a:r>
          </a:p>
        </p:txBody>
      </p:sp>
    </p:spTree>
    <p:extLst>
      <p:ext uri="{BB962C8B-B14F-4D97-AF65-F5344CB8AC3E}">
        <p14:creationId xmlns:p14="http://schemas.microsoft.com/office/powerpoint/2010/main" val="736735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E2C3E17-708E-4369-A766-30DB019872EA}"/>
              </a:ext>
            </a:extLst>
          </p:cNvPr>
          <p:cNvSpPr txBox="1"/>
          <p:nvPr/>
        </p:nvSpPr>
        <p:spPr>
          <a:xfrm>
            <a:off x="753438" y="1487635"/>
            <a:ext cx="10685124" cy="3882730"/>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Hedefteki </a:t>
            </a: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çalışma zamanı motoru, sanal bir makineye benzeyen bir Linux yapısı olan </a:t>
            </a:r>
            <a:r>
              <a:rPr lang="tr-TR" sz="2800" dirty="0" err="1">
                <a:latin typeface="Bahnschrift Light Condensed" panose="020B0502040204020203" pitchFamily="34" charset="0"/>
              </a:rPr>
              <a:t>chroot</a:t>
            </a:r>
            <a:r>
              <a:rPr lang="tr-TR" sz="2800" dirty="0">
                <a:latin typeface="Bahnschrift Light Condensed" panose="020B0502040204020203" pitchFamily="34" charset="0"/>
              </a:rPr>
              <a:t> içinde çalışır . Bu, AG çalışma zamanının birçok farklı Linux işletim sisteminde güvenli bir şekilde kurulmasına ve çalıştırılmasına olanak tanır. Hedef üzerinde çalışan </a:t>
            </a: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VI'lar</a:t>
            </a:r>
            <a:r>
              <a:rPr lang="tr-TR" sz="2800" dirty="0">
                <a:latin typeface="Bahnschrift Light Condensed" panose="020B0502040204020203" pitchFamily="34" charset="0"/>
              </a:rPr>
              <a:t>, hedefteki G/Ç'ye erişmek için Linux paylaşımlı nesne olarak derlenen LINX ürün yazılımını kullanır. LINX paylaşılan nesnesi, belirli hedef panosundaki G/Ç'ye erişmek için gerekli mantığı içerir.</a:t>
            </a:r>
          </a:p>
        </p:txBody>
      </p:sp>
    </p:spTree>
    <p:extLst>
      <p:ext uri="{BB962C8B-B14F-4D97-AF65-F5344CB8AC3E}">
        <p14:creationId xmlns:p14="http://schemas.microsoft.com/office/powerpoint/2010/main" val="447972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FCC8BFF5-CFFE-4724-A9E8-034AFB1C6534}"/>
              </a:ext>
            </a:extLst>
          </p:cNvPr>
          <p:cNvPicPr>
            <a:picLocks noChangeAspect="1"/>
          </p:cNvPicPr>
          <p:nvPr/>
        </p:nvPicPr>
        <p:blipFill rotWithShape="1">
          <a:blip r:embed="rId2">
            <a:extLst>
              <a:ext uri="{28A0092B-C50C-407E-A947-70E740481C1C}">
                <a14:useLocalDpi xmlns:a14="http://schemas.microsoft.com/office/drawing/2010/main" val="0"/>
              </a:ext>
            </a:extLst>
          </a:blip>
          <a:srcRect r="1" b="27699"/>
          <a:stretch/>
        </p:blipFill>
        <p:spPr>
          <a:xfrm>
            <a:off x="568452" y="571500"/>
            <a:ext cx="11055096" cy="5715000"/>
          </a:xfrm>
          <a:prstGeom prst="rect">
            <a:avLst/>
          </a:prstGeom>
        </p:spPr>
      </p:pic>
    </p:spTree>
    <p:extLst>
      <p:ext uri="{BB962C8B-B14F-4D97-AF65-F5344CB8AC3E}">
        <p14:creationId xmlns:p14="http://schemas.microsoft.com/office/powerpoint/2010/main" val="1149567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F4E6B132-D9EE-4D72-B01F-2BC987602C47}"/>
              </a:ext>
            </a:extLst>
          </p:cNvPr>
          <p:cNvSpPr txBox="1"/>
          <p:nvPr/>
        </p:nvSpPr>
        <p:spPr>
          <a:xfrm>
            <a:off x="820221" y="408316"/>
            <a:ext cx="10551558" cy="5821722"/>
          </a:xfrm>
          <a:prstGeom prst="rect">
            <a:avLst/>
          </a:prstGeom>
          <a:noFill/>
        </p:spPr>
        <p:txBody>
          <a:bodyPr wrap="square">
            <a:spAutoFit/>
          </a:bodyPr>
          <a:lstStyle/>
          <a:p>
            <a:pPr algn="ctr">
              <a:lnSpc>
                <a:spcPct val="150000"/>
              </a:lnSpc>
            </a:pPr>
            <a:r>
              <a:rPr lang="tr-TR" sz="2800" b="1" dirty="0" err="1">
                <a:latin typeface="Bahnschrift Light Condensed" panose="020B0502040204020203" pitchFamily="34" charset="0"/>
              </a:rPr>
              <a:t>Raspberry</a:t>
            </a:r>
            <a:r>
              <a:rPr lang="tr-TR" sz="2800" b="1" dirty="0">
                <a:latin typeface="Bahnschrift Light Condensed" panose="020B0502040204020203" pitchFamily="34" charset="0"/>
              </a:rPr>
              <a:t> Pi Yapılandırması ve LINX Kütüphanesinin Yüklenmesi</a:t>
            </a:r>
          </a:p>
          <a:p>
            <a:pPr algn="just">
              <a:lnSpc>
                <a:spcPct val="150000"/>
              </a:lnSpc>
            </a:pPr>
            <a:endParaRPr lang="tr-TR" sz="2800" dirty="0">
              <a:latin typeface="Bahnschrift Light Condensed" panose="020B0502040204020203" pitchFamily="34" charset="0"/>
            </a:endParaRPr>
          </a:p>
          <a:p>
            <a:pPr algn="just">
              <a:lnSpc>
                <a:spcPct val="150000"/>
              </a:lnSpc>
            </a:pPr>
            <a:r>
              <a:rPr lang="tr-TR" sz="2800" dirty="0">
                <a:latin typeface="Bahnschrift Light Condensed" panose="020B0502040204020203" pitchFamily="34" charset="0"/>
              </a:rPr>
              <a:t>TCP/IP uygulaması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bilgisayarı ile normal PC arasında gerçekleştirilmiştir. </a:t>
            </a:r>
          </a:p>
          <a:p>
            <a:pPr algn="just">
              <a:lnSpc>
                <a:spcPct val="150000"/>
              </a:lnSpc>
            </a:pP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yüklü PC </a:t>
            </a:r>
            <a:r>
              <a:rPr lang="tr-TR" sz="2800" dirty="0" err="1">
                <a:latin typeface="Bahnschrift Light Condensed" panose="020B0502040204020203" pitchFamily="34" charset="0"/>
              </a:rPr>
              <a:t>mizden</a:t>
            </a:r>
            <a:r>
              <a:rPr lang="tr-TR" sz="2800" dirty="0">
                <a:latin typeface="Bahnschrift Light Condensed" panose="020B0502040204020203" pitchFamily="34" charset="0"/>
              </a:rPr>
              <a:t> yani istemci olarak nitelendirdiğimiz taraftan sunucu tarafına bağlanmamız için ilk olarak RASPBERRY PI cihazımızın bağlı olduğu IP adresini öğrenmemiz lazım. Bunun için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cihazımızı harici bir monitöre bağlıyoruz ve ortamda bulunan WIFI ağı üzerinden internete bağlantısını gerçekleştiriyoruz. Bağladıktan sonra bağlı olduğumuz IP adresini </a:t>
            </a:r>
            <a:r>
              <a:rPr lang="tr-TR" sz="2800" dirty="0" err="1">
                <a:latin typeface="Bahnschrift Light Condensed" panose="020B0502040204020203" pitchFamily="34" charset="0"/>
              </a:rPr>
              <a:t>wifi</a:t>
            </a:r>
            <a:r>
              <a:rPr lang="tr-TR" sz="2800" dirty="0">
                <a:latin typeface="Bahnschrift Light Condensed" panose="020B0502040204020203" pitchFamily="34" charset="0"/>
              </a:rPr>
              <a:t> simgesinin üzerine gelerek öğreniyoruz. </a:t>
            </a:r>
          </a:p>
        </p:txBody>
      </p:sp>
    </p:spTree>
    <p:extLst>
      <p:ext uri="{BB962C8B-B14F-4D97-AF65-F5344CB8AC3E}">
        <p14:creationId xmlns:p14="http://schemas.microsoft.com/office/powerpoint/2010/main" val="3211054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DC91FD-5FB4-4F19-BBF0-A5792A2E6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içeren bir resim&#10;&#10;Açıklama otomatik olarak oluşturuldu">
            <a:extLst>
              <a:ext uri="{FF2B5EF4-FFF2-40B4-BE49-F238E27FC236}">
                <a16:creationId xmlns:a16="http://schemas.microsoft.com/office/drawing/2014/main" id="{9EFEA417-6C74-4097-BFE5-A9C2F791E9C1}"/>
              </a:ext>
            </a:extLst>
          </p:cNvPr>
          <p:cNvPicPr>
            <a:picLocks noChangeAspect="1"/>
          </p:cNvPicPr>
          <p:nvPr/>
        </p:nvPicPr>
        <p:blipFill rotWithShape="1">
          <a:blip r:embed="rId3"/>
          <a:srcRect t="9779" b="16230"/>
          <a:stretch/>
        </p:blipFill>
        <p:spPr>
          <a:xfrm>
            <a:off x="20" y="1828800"/>
            <a:ext cx="12191980" cy="5029200"/>
          </a:xfrm>
          <a:custGeom>
            <a:avLst/>
            <a:gdLst/>
            <a:ahLst/>
            <a:cxnLst/>
            <a:rect l="l" t="t" r="r" b="b"/>
            <a:pathLst>
              <a:path w="7772400" h="5427213">
                <a:moveTo>
                  <a:pt x="7772400" y="0"/>
                </a:moveTo>
                <a:lnTo>
                  <a:pt x="7772400" y="5427213"/>
                </a:lnTo>
                <a:lnTo>
                  <a:pt x="0" y="5427213"/>
                </a:lnTo>
                <a:lnTo>
                  <a:pt x="0" y="3599641"/>
                </a:lnTo>
                <a:close/>
              </a:path>
            </a:pathLst>
          </a:custGeom>
        </p:spPr>
      </p:pic>
      <p:pic>
        <p:nvPicPr>
          <p:cNvPr id="4" name="Resim 3" descr="metin, yazı tahtası, sahne içeren bir resim&#10;&#10;Açıklama otomatik olarak oluşturuldu">
            <a:extLst>
              <a:ext uri="{FF2B5EF4-FFF2-40B4-BE49-F238E27FC236}">
                <a16:creationId xmlns:a16="http://schemas.microsoft.com/office/drawing/2014/main" id="{FF5F3A4B-33F7-4110-8532-6ECFE807E441}"/>
              </a:ext>
            </a:extLst>
          </p:cNvPr>
          <p:cNvPicPr>
            <a:picLocks noChangeAspect="1"/>
          </p:cNvPicPr>
          <p:nvPr/>
        </p:nvPicPr>
        <p:blipFill rotWithShape="1">
          <a:blip r:embed="rId4"/>
          <a:srcRect l="9682" r="9581" b="2"/>
          <a:stretch/>
        </p:blipFill>
        <p:spPr>
          <a:xfrm>
            <a:off x="2" y="10"/>
            <a:ext cx="6015567" cy="5029190"/>
          </a:xfrm>
          <a:custGeom>
            <a:avLst/>
            <a:gdLst/>
            <a:ahLst/>
            <a:cxnLst/>
            <a:rect l="l" t="t" r="r" b="b"/>
            <a:pathLst>
              <a:path w="6015567" h="5029200">
                <a:moveTo>
                  <a:pt x="0" y="0"/>
                </a:moveTo>
                <a:lnTo>
                  <a:pt x="6015567" y="0"/>
                </a:lnTo>
                <a:lnTo>
                  <a:pt x="6015567" y="3383378"/>
                </a:lnTo>
                <a:lnTo>
                  <a:pt x="0" y="5029200"/>
                </a:lnTo>
                <a:close/>
              </a:path>
            </a:pathLst>
          </a:custGeom>
        </p:spPr>
      </p:pic>
      <p:sp>
        <p:nvSpPr>
          <p:cNvPr id="11" name="Freeform: Shape 10">
            <a:extLst>
              <a:ext uri="{FF2B5EF4-FFF2-40B4-BE49-F238E27FC236}">
                <a16:creationId xmlns:a16="http://schemas.microsoft.com/office/drawing/2014/main" id="{96E3985B-1D61-4D32-9CAA-B9C53E7C6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0"/>
            <a:ext cx="6015566" cy="3339366"/>
          </a:xfrm>
          <a:custGeom>
            <a:avLst/>
            <a:gdLst>
              <a:gd name="connsiteX0" fmla="*/ 0 w 6015566"/>
              <a:gd name="connsiteY0" fmla="*/ 0 h 3339366"/>
              <a:gd name="connsiteX1" fmla="*/ 6015566 w 6015566"/>
              <a:gd name="connsiteY1" fmla="*/ 0 h 3339366"/>
              <a:gd name="connsiteX2" fmla="*/ 6015566 w 6015566"/>
              <a:gd name="connsiteY2" fmla="*/ 1693544 h 3339366"/>
              <a:gd name="connsiteX3" fmla="*/ 0 w 6015566"/>
              <a:gd name="connsiteY3" fmla="*/ 3339366 h 3339366"/>
            </a:gdLst>
            <a:ahLst/>
            <a:cxnLst>
              <a:cxn ang="0">
                <a:pos x="connsiteX0" y="connsiteY0"/>
              </a:cxn>
              <a:cxn ang="0">
                <a:pos x="connsiteX1" y="connsiteY1"/>
              </a:cxn>
              <a:cxn ang="0">
                <a:pos x="connsiteX2" y="connsiteY2"/>
              </a:cxn>
              <a:cxn ang="0">
                <a:pos x="connsiteX3" y="connsiteY3"/>
              </a:cxn>
            </a:cxnLst>
            <a:rect l="l" t="t" r="r" b="b"/>
            <a:pathLst>
              <a:path w="6015566" h="3339366">
                <a:moveTo>
                  <a:pt x="0" y="0"/>
                </a:moveTo>
                <a:lnTo>
                  <a:pt x="6015566" y="0"/>
                </a:lnTo>
                <a:lnTo>
                  <a:pt x="6015566" y="1693544"/>
                </a:lnTo>
                <a:lnTo>
                  <a:pt x="0" y="333936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73521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FB52327B-6CF8-49F6-8A03-2611DA4F636E}"/>
              </a:ext>
            </a:extLst>
          </p:cNvPr>
          <p:cNvSpPr txBox="1"/>
          <p:nvPr/>
        </p:nvSpPr>
        <p:spPr>
          <a:xfrm>
            <a:off x="671245" y="1487635"/>
            <a:ext cx="10849510" cy="3882730"/>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Daha sonra referanslardan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a:t>
            </a:r>
            <a:r>
              <a:rPr lang="tr-TR" sz="2800" dirty="0" err="1">
                <a:latin typeface="Bahnschrift Light Condensed" panose="020B0502040204020203" pitchFamily="34" charset="0"/>
              </a:rPr>
              <a:t>configuration</a:t>
            </a:r>
            <a:r>
              <a:rPr lang="tr-TR" sz="2800" dirty="0">
                <a:latin typeface="Bahnschrift Light Condensed" panose="020B0502040204020203" pitchFamily="34" charset="0"/>
              </a:rPr>
              <a:t> sayfasına girerek </a:t>
            </a:r>
            <a:r>
              <a:rPr lang="tr-TR" sz="2800" dirty="0" err="1">
                <a:latin typeface="Bahnschrift Light Condensed" panose="020B0502040204020203" pitchFamily="34" charset="0"/>
              </a:rPr>
              <a:t>interface</a:t>
            </a:r>
            <a:r>
              <a:rPr lang="tr-TR" sz="2800" dirty="0">
                <a:latin typeface="Bahnschrift Light Condensed" panose="020B0502040204020203" pitchFamily="34" charset="0"/>
              </a:rPr>
              <a:t> kısmına gelip buradan SSH ve VNC </a:t>
            </a:r>
            <a:r>
              <a:rPr lang="tr-TR" sz="2800" dirty="0" err="1">
                <a:latin typeface="Bahnschrift Light Condensed" panose="020B0502040204020203" pitchFamily="34" charset="0"/>
              </a:rPr>
              <a:t>yi</a:t>
            </a:r>
            <a:r>
              <a:rPr lang="tr-TR" sz="2800" dirty="0">
                <a:latin typeface="Bahnschrift Light Condensed" panose="020B0502040204020203" pitchFamily="34" charset="0"/>
              </a:rPr>
              <a:t> aktif ediyoruz. Bunun sebebi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cihazı </a:t>
            </a:r>
            <a:r>
              <a:rPr lang="tr-TR" sz="2800" dirty="0" err="1">
                <a:latin typeface="Bahnschrift Light Condensed" panose="020B0502040204020203" pitchFamily="34" charset="0"/>
              </a:rPr>
              <a:t>ihe</a:t>
            </a:r>
            <a:r>
              <a:rPr lang="tr-TR" sz="2800" dirty="0">
                <a:latin typeface="Bahnschrift Light Condensed" panose="020B0502040204020203" pitchFamily="34" charset="0"/>
              </a:rPr>
              <a:t> güvenli bir ağ bağlantısı sağlayıp kendi PC </a:t>
            </a:r>
            <a:r>
              <a:rPr lang="tr-TR" sz="2800" dirty="0" err="1">
                <a:latin typeface="Bahnschrift Light Condensed" panose="020B0502040204020203" pitchFamily="34" charset="0"/>
              </a:rPr>
              <a:t>mizden</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cihazımızın kullanıcı </a:t>
            </a:r>
            <a:r>
              <a:rPr lang="tr-TR" sz="2800" dirty="0" err="1">
                <a:latin typeface="Bahnschrift Light Condensed" panose="020B0502040204020203" pitchFamily="34" charset="0"/>
              </a:rPr>
              <a:t>arayüzüne</a:t>
            </a:r>
            <a:r>
              <a:rPr lang="tr-TR" sz="2800" dirty="0">
                <a:latin typeface="Bahnschrift Light Condensed" panose="020B0502040204020203" pitchFamily="34" charset="0"/>
              </a:rPr>
              <a:t> ulaşıp cihazın uzaktan kontrolünü sağlamak.</a:t>
            </a:r>
          </a:p>
          <a:p>
            <a:pPr algn="just">
              <a:lnSpc>
                <a:spcPct val="150000"/>
              </a:lnSpc>
            </a:pPr>
            <a:r>
              <a:rPr lang="tr-TR" sz="2800" dirty="0">
                <a:latin typeface="Bahnschrift Light Condensed" panose="020B0502040204020203" pitchFamily="34" charset="0"/>
              </a:rPr>
              <a:t>Daha sonra </a:t>
            </a: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in LINX kütüphanesini ekleme işlemini aşağıda yer alan görsellerde olduğu gibi gerçekleştiriyoruz.</a:t>
            </a:r>
          </a:p>
        </p:txBody>
      </p:sp>
    </p:spTree>
    <p:extLst>
      <p:ext uri="{BB962C8B-B14F-4D97-AF65-F5344CB8AC3E}">
        <p14:creationId xmlns:p14="http://schemas.microsoft.com/office/powerpoint/2010/main" val="1682993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7CDF2251-A9F3-484F-AE8F-96316087B8D9}"/>
              </a:ext>
            </a:extLst>
          </p:cNvPr>
          <p:cNvSpPr txBox="1"/>
          <p:nvPr/>
        </p:nvSpPr>
        <p:spPr>
          <a:xfrm>
            <a:off x="753438" y="335845"/>
            <a:ext cx="10685123" cy="6474914"/>
          </a:xfrm>
          <a:prstGeom prst="rect">
            <a:avLst/>
          </a:prstGeom>
          <a:noFill/>
        </p:spPr>
        <p:txBody>
          <a:bodyPr wrap="square">
            <a:spAutoFit/>
          </a:bodyPr>
          <a:lstStyle/>
          <a:p>
            <a:pPr algn="ctr">
              <a:lnSpc>
                <a:spcPct val="150000"/>
              </a:lnSpc>
            </a:pPr>
            <a:r>
              <a:rPr lang="tr-TR" sz="2800" b="1" dirty="0" err="1">
                <a:latin typeface="Bahnschrift Light Condensed" panose="020B0502040204020203" pitchFamily="34" charset="0"/>
              </a:rPr>
              <a:t>Labview</a:t>
            </a:r>
            <a:r>
              <a:rPr lang="tr-TR" sz="2800" b="1" dirty="0">
                <a:latin typeface="Bahnschrift Light Condensed" panose="020B0502040204020203" pitchFamily="34" charset="0"/>
              </a:rPr>
              <a:t> Sunucu ve İstemci Tarafı Kodların Yazılması</a:t>
            </a:r>
          </a:p>
          <a:p>
            <a:pPr algn="just">
              <a:lnSpc>
                <a:spcPct val="150000"/>
              </a:lnSpc>
            </a:pPr>
            <a:endParaRPr lang="tr-TR" sz="2800" dirty="0">
              <a:latin typeface="Bahnschrift Light Condensed" panose="020B0502040204020203" pitchFamily="34" charset="0"/>
            </a:endParaRPr>
          </a:p>
          <a:p>
            <a:pPr algn="just">
              <a:lnSpc>
                <a:spcPct val="150000"/>
              </a:lnSpc>
            </a:pPr>
            <a:r>
              <a:rPr lang="tr-TR" sz="2800" dirty="0">
                <a:latin typeface="Bahnschrift Light Condensed" panose="020B0502040204020203" pitchFamily="34" charset="0"/>
              </a:rPr>
              <a:t>•	</a:t>
            </a:r>
            <a:r>
              <a:rPr lang="tr-TR" sz="2800" dirty="0" err="1">
                <a:latin typeface="Bahnschrift Light Condensed" panose="020B0502040204020203" pitchFamily="34" charset="0"/>
              </a:rPr>
              <a:t>Labview</a:t>
            </a:r>
            <a:r>
              <a:rPr lang="tr-TR" sz="2800" dirty="0">
                <a:latin typeface="Bahnschrift Light Condensed" panose="020B0502040204020203" pitchFamily="34" charset="0"/>
              </a:rPr>
              <a:t> uygulamasını açıyoruz. Ardından yeni boş bir proje oluşturuyoruz.</a:t>
            </a:r>
          </a:p>
          <a:p>
            <a:pPr algn="just">
              <a:lnSpc>
                <a:spcPct val="150000"/>
              </a:lnSpc>
            </a:pPr>
            <a:r>
              <a:rPr lang="tr-TR" sz="2800" dirty="0">
                <a:latin typeface="Bahnschrift Light Condensed" panose="020B0502040204020203" pitchFamily="34" charset="0"/>
              </a:rPr>
              <a:t>•	 Daha sonra açılan pencerede projemizin adını yazıp kaydediyoruz.</a:t>
            </a:r>
          </a:p>
          <a:p>
            <a:pPr algn="just">
              <a:lnSpc>
                <a:spcPct val="150000"/>
              </a:lnSpc>
            </a:pPr>
            <a:r>
              <a:rPr lang="tr-TR" sz="2800" dirty="0">
                <a:latin typeface="Bahnschrift Light Condensed" panose="020B0502040204020203" pitchFamily="34" charset="0"/>
              </a:rPr>
              <a:t>•	Kaydedilen projemizin isminin üzerine gelerek sağ tıklayıp yeni bir cihaz ekle 	seçeneklerini seçip otomatik olarak görüntülenecek olan internete bağlı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cihazımızı seçip projemize ekliyoruz.</a:t>
            </a:r>
          </a:p>
          <a:p>
            <a:pPr algn="just">
              <a:lnSpc>
                <a:spcPct val="150000"/>
              </a:lnSpc>
            </a:pPr>
            <a:r>
              <a:rPr lang="tr-TR" sz="2800" dirty="0">
                <a:latin typeface="Bahnschrift Light Condensed" panose="020B0502040204020203" pitchFamily="34" charset="0"/>
              </a:rPr>
              <a:t>•	Projemize eklenen cihazımızın üzerine gelip sağ tıklayarak </a:t>
            </a:r>
            <a:r>
              <a:rPr lang="tr-TR" sz="2800" dirty="0" err="1">
                <a:latin typeface="Bahnschrift Light Condensed" panose="020B0502040204020203" pitchFamily="34" charset="0"/>
              </a:rPr>
              <a:t>connect</a:t>
            </a:r>
            <a:r>
              <a:rPr lang="tr-TR" sz="2800" dirty="0">
                <a:latin typeface="Bahnschrift Light Condensed" panose="020B0502040204020203" pitchFamily="34" charset="0"/>
              </a:rPr>
              <a:t> bağlantısına 	tıklayarak bilgisayarımız ile yerel ağ aracılığıyla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cihazımıza bağlanıyoruz.</a:t>
            </a:r>
            <a:endParaRPr lang="tr-TR" dirty="0"/>
          </a:p>
        </p:txBody>
      </p:sp>
    </p:spTree>
    <p:extLst>
      <p:ext uri="{BB962C8B-B14F-4D97-AF65-F5344CB8AC3E}">
        <p14:creationId xmlns:p14="http://schemas.microsoft.com/office/powerpoint/2010/main" val="2550312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96FFA299-360C-47B9-AFB9-18E2ACBAEF68}"/>
              </a:ext>
            </a:extLst>
          </p:cNvPr>
          <p:cNvSpPr txBox="1"/>
          <p:nvPr/>
        </p:nvSpPr>
        <p:spPr>
          <a:xfrm>
            <a:off x="763713" y="0"/>
            <a:ext cx="10664574" cy="7114383"/>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Daha sonra cihazımızın üzerine gelip sağ tıklayarak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cihazımızda 	çalışacak kodumuz için yeni bir VI açıyoruz. </a:t>
            </a:r>
          </a:p>
          <a:p>
            <a:pPr algn="just">
              <a:lnSpc>
                <a:spcPct val="150000"/>
              </a:lnSpc>
            </a:pPr>
            <a:r>
              <a:rPr lang="tr-TR" sz="2800" dirty="0">
                <a:latin typeface="Bahnschrift Light Condensed" panose="020B0502040204020203" pitchFamily="34" charset="0"/>
              </a:rPr>
              <a:t>•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kod tarafında </a:t>
            </a:r>
            <a:r>
              <a:rPr lang="tr-TR" sz="2800" dirty="0" err="1">
                <a:latin typeface="Bahnschrift Light Condensed" panose="020B0502040204020203" pitchFamily="34" charset="0"/>
              </a:rPr>
              <a:t>front</a:t>
            </a:r>
            <a:r>
              <a:rPr lang="tr-TR" sz="2800" dirty="0">
                <a:latin typeface="Bahnschrift Light Condensed" panose="020B0502040204020203" pitchFamily="34" charset="0"/>
              </a:rPr>
              <a:t> panel olmayacağı için sadece </a:t>
            </a:r>
            <a:r>
              <a:rPr lang="tr-TR" sz="2800" dirty="0" err="1">
                <a:latin typeface="Bahnschrift Light Condensed" panose="020B0502040204020203" pitchFamily="34" charset="0"/>
              </a:rPr>
              <a:t>block</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diagramı</a:t>
            </a:r>
            <a:r>
              <a:rPr lang="tr-TR" sz="2800" dirty="0">
                <a:latin typeface="Bahnschrift Light Condensed" panose="020B0502040204020203" pitchFamily="34" charset="0"/>
              </a:rPr>
              <a:t> 	bulunacak.</a:t>
            </a:r>
          </a:p>
          <a:p>
            <a:pPr algn="just">
              <a:lnSpc>
                <a:spcPct val="150000"/>
              </a:lnSpc>
            </a:pPr>
            <a:r>
              <a:rPr lang="tr-TR" sz="2800" dirty="0">
                <a:latin typeface="Bahnschrift Light Condensed" panose="020B0502040204020203" pitchFamily="34" charset="0"/>
              </a:rPr>
              <a:t>•	</a:t>
            </a:r>
            <a:r>
              <a:rPr lang="tr-TR" sz="2800" dirty="0" err="1">
                <a:latin typeface="Bahnschrift Light Condensed" panose="020B0502040204020203" pitchFamily="34" charset="0"/>
              </a:rPr>
              <a:t>Block</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diagramında</a:t>
            </a:r>
            <a:r>
              <a:rPr lang="tr-TR" sz="2800" dirty="0">
                <a:latin typeface="Bahnschrift Light Condensed" panose="020B0502040204020203" pitchFamily="34" charset="0"/>
              </a:rPr>
              <a:t> ekrana sağ tıklayarak Data </a:t>
            </a:r>
            <a:r>
              <a:rPr lang="tr-TR" sz="2800" dirty="0" err="1">
                <a:latin typeface="Bahnschrift Light Condensed" panose="020B0502040204020203" pitchFamily="34" charset="0"/>
              </a:rPr>
              <a:t>Communication</a:t>
            </a:r>
            <a:r>
              <a:rPr lang="tr-TR" sz="2800" dirty="0">
                <a:latin typeface="Bahnschrift Light Condensed" panose="020B0502040204020203" pitchFamily="34" charset="0"/>
              </a:rPr>
              <a:t> sayfasından 	</a:t>
            </a:r>
            <a:r>
              <a:rPr lang="tr-TR" sz="2800" dirty="0" err="1">
                <a:latin typeface="Bahnschrift Light Condensed" panose="020B0502040204020203" pitchFamily="34" charset="0"/>
              </a:rPr>
              <a:t>Protocols</a:t>
            </a:r>
            <a:r>
              <a:rPr lang="tr-TR" sz="2800" dirty="0">
                <a:latin typeface="Bahnschrift Light Condensed" panose="020B0502040204020203" pitchFamily="34" charset="0"/>
              </a:rPr>
              <a:t> ve son olarak TCP kütüphanesinin bulunduğu palete giriş yapıyoruz.</a:t>
            </a:r>
          </a:p>
          <a:p>
            <a:pPr algn="just">
              <a:lnSpc>
                <a:spcPct val="150000"/>
              </a:lnSpc>
            </a:pPr>
            <a:r>
              <a:rPr lang="tr-TR" sz="2800" dirty="0">
                <a:latin typeface="Bahnschrift Light Condensed" panose="020B0502040204020203" pitchFamily="34" charset="0"/>
              </a:rPr>
              <a:t>•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bağlantı dinleyici olarak çalışacağı için TCP Listen fonksiyonunu 	seçiyoruz. Bağlantı dinlenildiği anda bağlantı kurulacak</a:t>
            </a:r>
          </a:p>
          <a:p>
            <a:pPr algn="just">
              <a:lnSpc>
                <a:spcPct val="150000"/>
              </a:lnSpc>
            </a:pPr>
            <a:r>
              <a:rPr lang="tr-TR" sz="2800" dirty="0">
                <a:latin typeface="Bahnschrift Light Condensed" panose="020B0502040204020203" pitchFamily="34" charset="0"/>
              </a:rPr>
              <a:t>•	Eklenen fonksiyonda portu 25 olarak belirliyoruz ve bu sayede IP adresimizde 25. 	Porta bağlanan her IP cihazı bizimle iletişim kurabilir.</a:t>
            </a:r>
          </a:p>
          <a:p>
            <a:pPr algn="just">
              <a:lnSpc>
                <a:spcPct val="150000"/>
              </a:lnSpc>
            </a:pPr>
            <a:endParaRPr lang="tr-TR" sz="2800" dirty="0">
              <a:latin typeface="Bahnschrift Light Condensed" panose="020B0502040204020203" pitchFamily="34" charset="0"/>
            </a:endParaRPr>
          </a:p>
        </p:txBody>
      </p:sp>
    </p:spTree>
    <p:extLst>
      <p:ext uri="{BB962C8B-B14F-4D97-AF65-F5344CB8AC3E}">
        <p14:creationId xmlns:p14="http://schemas.microsoft.com/office/powerpoint/2010/main" val="3024176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0741A94B-E97E-435C-9C6A-030B589DEB3B}"/>
              </a:ext>
            </a:extLst>
          </p:cNvPr>
          <p:cNvSpPr txBox="1"/>
          <p:nvPr/>
        </p:nvSpPr>
        <p:spPr>
          <a:xfrm>
            <a:off x="727753" y="409124"/>
            <a:ext cx="10736494" cy="5175391"/>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Daha sonra TCP komutlarını okuyacağımız TCP Read fonksiyonunu seçiyoruz ve en 	son </a:t>
            </a:r>
            <a:r>
              <a:rPr lang="tr-TR" sz="2800" dirty="0" err="1">
                <a:latin typeface="Bahnschrift Light Condensed" panose="020B0502040204020203" pitchFamily="34" charset="0"/>
              </a:rPr>
              <a:t>connectionu</a:t>
            </a:r>
            <a:r>
              <a:rPr lang="tr-TR" sz="2800" dirty="0">
                <a:latin typeface="Bahnschrift Light Condensed" panose="020B0502040204020203" pitchFamily="34" charset="0"/>
              </a:rPr>
              <a:t> kapama fonksiyonunu seçiyoruz.</a:t>
            </a:r>
          </a:p>
          <a:p>
            <a:pPr algn="just">
              <a:lnSpc>
                <a:spcPct val="150000"/>
              </a:lnSpc>
            </a:pPr>
            <a:r>
              <a:rPr lang="tr-TR" sz="2800" dirty="0">
                <a:latin typeface="Bahnschrift Light Condensed" panose="020B0502040204020203" pitchFamily="34" charset="0"/>
              </a:rPr>
              <a:t>•	Daha sonra </a:t>
            </a:r>
            <a:r>
              <a:rPr lang="tr-TR" sz="2800" dirty="0" err="1">
                <a:latin typeface="Bahnschrift Light Condensed" panose="020B0502040204020203" pitchFamily="34" charset="0"/>
              </a:rPr>
              <a:t>while</a:t>
            </a:r>
            <a:r>
              <a:rPr lang="tr-TR" sz="2800" dirty="0">
                <a:latin typeface="Bahnschrift Light Condensed" panose="020B0502040204020203" pitchFamily="34" charset="0"/>
              </a:rPr>
              <a:t> döngüsü açarak bağlantı sağlandıktan sonra sürekli olarak 	dinleme yapacağız ve gelen verileri okuma işlemini gerçekleştireceğiz.</a:t>
            </a:r>
          </a:p>
          <a:p>
            <a:pPr algn="just">
              <a:lnSpc>
                <a:spcPct val="150000"/>
              </a:lnSpc>
            </a:pPr>
            <a:r>
              <a:rPr lang="tr-TR" sz="2800" dirty="0">
                <a:latin typeface="Bahnschrift Light Condensed" panose="020B0502040204020203" pitchFamily="34" charset="0"/>
              </a:rPr>
              <a:t>•	Daha sonra sistemde hatanın olup olmama durumlarını belirleyip bu hata durumuna 	göre işlemler yaptırmak amacıyla Case </a:t>
            </a:r>
            <a:r>
              <a:rPr lang="tr-TR" sz="2800" dirty="0" err="1">
                <a:latin typeface="Bahnschrift Light Condensed" panose="020B0502040204020203" pitchFamily="34" charset="0"/>
              </a:rPr>
              <a:t>Structer</a:t>
            </a:r>
            <a:r>
              <a:rPr lang="tr-TR" sz="2800" dirty="0">
                <a:latin typeface="Bahnschrift Light Condensed" panose="020B0502040204020203" pitchFamily="34" charset="0"/>
              </a:rPr>
              <a:t> oluşturuyoruz.</a:t>
            </a:r>
          </a:p>
          <a:p>
            <a:pPr algn="just">
              <a:lnSpc>
                <a:spcPct val="150000"/>
              </a:lnSpc>
            </a:pPr>
            <a:r>
              <a:rPr lang="tr-TR" sz="2800" dirty="0">
                <a:latin typeface="Bahnschrift Light Condensed" panose="020B0502040204020203" pitchFamily="34" charset="0"/>
              </a:rPr>
              <a:t>•	Daha sonra döngümüz için Time fonksiyonu seçip döngünün bir milisaniyede bir 	tekrarlanmasını sağlayarak CPU’nun gereksiz yorulmamasını sağlıyoruz.</a:t>
            </a:r>
            <a:endParaRPr lang="tr-TR" dirty="0">
              <a:latin typeface="Bahnschrift Light Condensed" panose="020B0502040204020203" pitchFamily="34" charset="0"/>
            </a:endParaRPr>
          </a:p>
        </p:txBody>
      </p:sp>
    </p:spTree>
    <p:extLst>
      <p:ext uri="{BB962C8B-B14F-4D97-AF65-F5344CB8AC3E}">
        <p14:creationId xmlns:p14="http://schemas.microsoft.com/office/powerpoint/2010/main" val="3005209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1BFD5FA9-A165-4A32-AA3E-1719CF4475C1}"/>
              </a:ext>
            </a:extLst>
          </p:cNvPr>
          <p:cNvSpPr txBox="1"/>
          <p:nvPr/>
        </p:nvSpPr>
        <p:spPr>
          <a:xfrm>
            <a:off x="758575" y="518139"/>
            <a:ext cx="10674849" cy="5821722"/>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Şimdilik TCP ile işimiz bitti ve LINX kütüphanesiyle veri aktarımına geçebiliriz.</a:t>
            </a:r>
          </a:p>
          <a:p>
            <a:pPr algn="just">
              <a:lnSpc>
                <a:spcPct val="150000"/>
              </a:lnSpc>
            </a:pPr>
            <a:r>
              <a:rPr lang="tr-TR" sz="2800" dirty="0">
                <a:latin typeface="Bahnschrift Light Condensed" panose="020B0502040204020203" pitchFamily="34" charset="0"/>
              </a:rPr>
              <a:t>•	Bu işlem için ekrana sağ tıklayarak </a:t>
            </a:r>
            <a:r>
              <a:rPr lang="tr-TR" sz="2800" dirty="0" err="1">
                <a:latin typeface="Bahnschrift Light Condensed" panose="020B0502040204020203" pitchFamily="34" charset="0"/>
              </a:rPr>
              <a:t>MakerHub</a:t>
            </a:r>
            <a:r>
              <a:rPr lang="tr-TR" sz="2800" dirty="0">
                <a:latin typeface="Bahnschrift Light Condensed" panose="020B0502040204020203" pitchFamily="34" charset="0"/>
              </a:rPr>
              <a:t> sayfasından LINX kütüphanesini 	seçiyoruz.</a:t>
            </a:r>
          </a:p>
          <a:p>
            <a:pPr algn="just">
              <a:lnSpc>
                <a:spcPct val="150000"/>
              </a:lnSpc>
            </a:pPr>
            <a:r>
              <a:rPr lang="tr-TR" sz="2800" dirty="0">
                <a:latin typeface="Bahnschrift Light Condensed" panose="020B0502040204020203" pitchFamily="34" charset="0"/>
              </a:rPr>
              <a:t>•	Veri aktarımını açıp kapatacak Open ve Close fonksiyonlarını seçiyoruz. Veriyi alıp 	yazacak olan Write fonksiyonunu seçiyoruz.</a:t>
            </a:r>
          </a:p>
          <a:p>
            <a:pPr algn="just">
              <a:lnSpc>
                <a:spcPct val="150000"/>
              </a:lnSpc>
            </a:pPr>
            <a:r>
              <a:rPr lang="tr-TR" sz="2800" dirty="0">
                <a:latin typeface="Bahnschrift Light Condensed" panose="020B0502040204020203" pitchFamily="34" charset="0"/>
              </a:rPr>
              <a:t>•	Daha sonra TCP Open tarafından gelen </a:t>
            </a:r>
            <a:r>
              <a:rPr lang="tr-TR" sz="2800" dirty="0" err="1">
                <a:latin typeface="Bahnschrift Light Condensed" panose="020B0502040204020203" pitchFamily="34" charset="0"/>
              </a:rPr>
              <a:t>stringi</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numbera</a:t>
            </a:r>
            <a:r>
              <a:rPr lang="tr-TR" sz="2800" dirty="0">
                <a:latin typeface="Bahnschrift Light Condensed" panose="020B0502040204020203" pitchFamily="34" charset="0"/>
              </a:rPr>
              <a:t> çevirmek için </a:t>
            </a:r>
            <a:r>
              <a:rPr lang="tr-TR" sz="2800" dirty="0" err="1">
                <a:latin typeface="Bahnschrift Light Condensed" panose="020B0502040204020203" pitchFamily="34" charset="0"/>
              </a:rPr>
              <a:t>Decimal</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String</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to</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Number</a:t>
            </a:r>
            <a:r>
              <a:rPr lang="tr-TR" sz="2800" dirty="0">
                <a:latin typeface="Bahnschrift Light Condensed" panose="020B0502040204020203" pitchFamily="34" charset="0"/>
              </a:rPr>
              <a:t> fonksiyonunu seçerek sisteme ekliyoruz. Sonra sayıyı </a:t>
            </a:r>
            <a:r>
              <a:rPr lang="tr-TR" sz="2800" dirty="0" err="1">
                <a:latin typeface="Bahnschrift Light Condensed" panose="020B0502040204020203" pitchFamily="34" charset="0"/>
              </a:rPr>
              <a:t>arraya</a:t>
            </a:r>
            <a:r>
              <a:rPr lang="tr-TR" sz="2800" dirty="0">
                <a:latin typeface="Bahnschrift Light Condensed" panose="020B0502040204020203" pitchFamily="34" charset="0"/>
              </a:rPr>
              <a:t> 	dönüştüreceğimiz </a:t>
            </a:r>
            <a:r>
              <a:rPr lang="tr-TR" sz="2800" dirty="0" err="1">
                <a:latin typeface="Bahnschrift Light Condensed" panose="020B0502040204020203" pitchFamily="34" charset="0"/>
              </a:rPr>
              <a:t>Num</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to</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Array</a:t>
            </a:r>
            <a:r>
              <a:rPr lang="tr-TR" sz="2800" dirty="0">
                <a:latin typeface="Bahnschrift Light Condensed" panose="020B0502040204020203" pitchFamily="34" charset="0"/>
              </a:rPr>
              <a:t> fonksiyonunu seçerek </a:t>
            </a:r>
            <a:r>
              <a:rPr lang="tr-TR" sz="2800" dirty="0" err="1">
                <a:latin typeface="Bahnschrift Light Condensed" panose="020B0502040204020203" pitchFamily="34" charset="0"/>
              </a:rPr>
              <a:t>Digital</a:t>
            </a:r>
            <a:r>
              <a:rPr lang="tr-TR" sz="2800" dirty="0">
                <a:latin typeface="Bahnschrift Light Condensed" panose="020B0502040204020203" pitchFamily="34" charset="0"/>
              </a:rPr>
              <a:t> Write fonksiyonuna 	bağlantımızı yapıyoruz.</a:t>
            </a:r>
          </a:p>
        </p:txBody>
      </p:sp>
    </p:spTree>
    <p:extLst>
      <p:ext uri="{BB962C8B-B14F-4D97-AF65-F5344CB8AC3E}">
        <p14:creationId xmlns:p14="http://schemas.microsoft.com/office/powerpoint/2010/main" val="301417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7FEB512-9446-4F01-9AEB-BDB3E7FEB579}"/>
              </a:ext>
            </a:extLst>
          </p:cNvPr>
          <p:cNvSpPr txBox="1"/>
          <p:nvPr/>
        </p:nvSpPr>
        <p:spPr>
          <a:xfrm>
            <a:off x="773986" y="841304"/>
            <a:ext cx="10644027" cy="5175391"/>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a:t>
            </a:r>
            <a:r>
              <a:rPr lang="tr-TR" sz="2800" dirty="0" err="1">
                <a:latin typeface="Bahnschrift Light Condensed" panose="020B0502040204020203" pitchFamily="34" charset="0"/>
              </a:rPr>
              <a:t>Num</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array</a:t>
            </a:r>
            <a:r>
              <a:rPr lang="tr-TR" sz="2800" dirty="0">
                <a:latin typeface="Bahnschrift Light Condensed" panose="020B0502040204020203" pitchFamily="34" charset="0"/>
              </a:rPr>
              <a:t> oluşturarak </a:t>
            </a:r>
            <a:r>
              <a:rPr lang="tr-TR" sz="2800" dirty="0" err="1">
                <a:latin typeface="Bahnschrift Light Condensed" panose="020B0502040204020203" pitchFamily="34" charset="0"/>
              </a:rPr>
              <a:t>ledlerimizin</a:t>
            </a:r>
            <a:r>
              <a:rPr lang="tr-TR" sz="2800" dirty="0">
                <a:latin typeface="Bahnschrift Light Condensed" panose="020B0502040204020203" pitchFamily="34" charset="0"/>
              </a:rPr>
              <a:t> bağlı olduğu kanalları yani </a:t>
            </a:r>
            <a:r>
              <a:rPr lang="tr-TR" sz="2800" dirty="0" err="1">
                <a:latin typeface="Bahnschrift Light Condensed" panose="020B0502040204020203" pitchFamily="34" charset="0"/>
              </a:rPr>
              <a:t>pin</a:t>
            </a:r>
            <a:r>
              <a:rPr lang="tr-TR" sz="2800" dirty="0">
                <a:latin typeface="Bahnschrift Light Condensed" panose="020B0502040204020203" pitchFamily="34" charset="0"/>
              </a:rPr>
              <a:t> numaralarını 	belirleyerek </a:t>
            </a:r>
            <a:r>
              <a:rPr lang="tr-TR" sz="2800" dirty="0" err="1">
                <a:latin typeface="Bahnschrift Light Condensed" panose="020B0502040204020203" pitchFamily="34" charset="0"/>
              </a:rPr>
              <a:t>Digital</a:t>
            </a:r>
            <a:r>
              <a:rPr lang="tr-TR" sz="2800" dirty="0">
                <a:latin typeface="Bahnschrift Light Condensed" panose="020B0502040204020203" pitchFamily="34" charset="0"/>
              </a:rPr>
              <a:t> Write fonksiyonuna bağlantımızı yapıyoruz.</a:t>
            </a:r>
          </a:p>
          <a:p>
            <a:pPr algn="just">
              <a:lnSpc>
                <a:spcPct val="150000"/>
              </a:lnSpc>
            </a:pPr>
            <a:r>
              <a:rPr lang="tr-TR" sz="2800" dirty="0">
                <a:latin typeface="Bahnschrift Light Condensed" panose="020B0502040204020203" pitchFamily="34" charset="0"/>
              </a:rPr>
              <a:t>•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kodumuzu kaydederek sunucu tarafındaki işlemi tamamlıyoruz.</a:t>
            </a:r>
          </a:p>
          <a:p>
            <a:pPr algn="just">
              <a:lnSpc>
                <a:spcPct val="150000"/>
              </a:lnSpc>
            </a:pPr>
            <a:r>
              <a:rPr lang="tr-TR" sz="2800" dirty="0">
                <a:latin typeface="Bahnschrift Light Condensed" panose="020B0502040204020203" pitchFamily="34" charset="0"/>
              </a:rPr>
              <a:t>•	Daha sonra istemci tarafındaki kodumuzu oluşturmak için </a:t>
            </a:r>
            <a:r>
              <a:rPr lang="tr-TR" sz="2800" dirty="0" err="1">
                <a:latin typeface="Bahnschrift Light Condensed" panose="020B0502040204020203" pitchFamily="34" charset="0"/>
              </a:rPr>
              <a:t>my</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computer</a:t>
            </a:r>
            <a:r>
              <a:rPr lang="tr-TR" sz="2800" dirty="0">
                <a:latin typeface="Bahnschrift Light Condensed" panose="020B0502040204020203" pitchFamily="34" charset="0"/>
              </a:rPr>
              <a:t> sekmesine 	sağ tıklayıp yeni bir VI oluşturuyoruz.</a:t>
            </a:r>
          </a:p>
          <a:p>
            <a:pPr algn="just">
              <a:lnSpc>
                <a:spcPct val="150000"/>
              </a:lnSpc>
            </a:pPr>
            <a:r>
              <a:rPr lang="tr-TR" sz="2800" dirty="0">
                <a:latin typeface="Bahnschrift Light Condensed" panose="020B0502040204020203" pitchFamily="34" charset="0"/>
              </a:rPr>
              <a:t>•	Hemen Hemen bir önceki sunucu tarafındaki aynı mantık ile kodumuzu yazacağız.</a:t>
            </a:r>
          </a:p>
          <a:p>
            <a:pPr algn="just">
              <a:lnSpc>
                <a:spcPct val="150000"/>
              </a:lnSpc>
            </a:pPr>
            <a:r>
              <a:rPr lang="tr-TR" sz="2800" dirty="0">
                <a:latin typeface="Bahnschrift Light Condensed" panose="020B0502040204020203" pitchFamily="34" charset="0"/>
              </a:rPr>
              <a:t>•	İlk olarak Front Panelde ekrana sağ tıklayarak </a:t>
            </a:r>
            <a:r>
              <a:rPr lang="tr-TR" sz="2800" dirty="0" err="1">
                <a:latin typeface="Bahnschrift Light Condensed" panose="020B0502040204020203" pitchFamily="34" charset="0"/>
              </a:rPr>
              <a:t>Boolean</a:t>
            </a:r>
            <a:r>
              <a:rPr lang="tr-TR" sz="2800" dirty="0">
                <a:latin typeface="Bahnschrift Light Condensed" panose="020B0502040204020203" pitchFamily="34" charset="0"/>
              </a:rPr>
              <a:t> sayfasından butonlarımızı 	seçiyoruz.</a:t>
            </a:r>
          </a:p>
        </p:txBody>
      </p:sp>
    </p:spTree>
    <p:extLst>
      <p:ext uri="{BB962C8B-B14F-4D97-AF65-F5344CB8AC3E}">
        <p14:creationId xmlns:p14="http://schemas.microsoft.com/office/powerpoint/2010/main" val="3413568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EA1C688B-A6FD-4C4D-9DE0-3FB2CF06AA45}"/>
              </a:ext>
            </a:extLst>
          </p:cNvPr>
          <p:cNvSpPr txBox="1"/>
          <p:nvPr/>
        </p:nvSpPr>
        <p:spPr>
          <a:xfrm>
            <a:off x="738027" y="518139"/>
            <a:ext cx="10715946" cy="5821722"/>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a:t>
            </a:r>
            <a:r>
              <a:rPr lang="tr-TR" sz="2800" dirty="0" err="1">
                <a:latin typeface="Bahnschrift Light Condensed" panose="020B0502040204020203" pitchFamily="34" charset="0"/>
              </a:rPr>
              <a:t>Block</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Diagramı</a:t>
            </a:r>
            <a:r>
              <a:rPr lang="tr-TR" sz="2800" dirty="0">
                <a:latin typeface="Bahnschrift Light Condensed" panose="020B0502040204020203" pitchFamily="34" charset="0"/>
              </a:rPr>
              <a:t> sayfasında TCP Open Connection fonksiyonu kullanarak bir 	dinleyiciye bağlanacağız. Bu fonksiyon adres ve uzak bağlantı noktası veya hizmet 	adıyla bir TCP ağ bağlantısı açar.</a:t>
            </a:r>
          </a:p>
          <a:p>
            <a:pPr algn="just">
              <a:lnSpc>
                <a:spcPct val="150000"/>
              </a:lnSpc>
            </a:pPr>
            <a:r>
              <a:rPr lang="tr-TR" sz="2800" dirty="0">
                <a:latin typeface="Bahnschrift Light Condensed" panose="020B0502040204020203" pitchFamily="34" charset="0"/>
              </a:rPr>
              <a:t>•	Daha sonra TCP Write fonksiyonunu seçerek verileri TCP ağ bağlantısına yazma 	işlemini gerçekleştiriyoruz. Son olarak TCP Close fonksiyonunu seçerek bağlantımızı 	kapatıyoruz.</a:t>
            </a:r>
          </a:p>
          <a:p>
            <a:pPr algn="just">
              <a:lnSpc>
                <a:spcPct val="150000"/>
              </a:lnSpc>
            </a:pPr>
            <a:r>
              <a:rPr lang="tr-TR" sz="2800" dirty="0">
                <a:latin typeface="Bahnschrift Light Condensed" panose="020B0502040204020203" pitchFamily="34" charset="0"/>
              </a:rPr>
              <a:t>•	TCP Open Connection fonksiyonunda bağlanmak istediğimiz sunucunun yani 	</a:t>
            </a:r>
            <a:r>
              <a:rPr lang="tr-TR" sz="2800" dirty="0" err="1">
                <a:latin typeface="Bahnschrift Light Condensed" panose="020B0502040204020203" pitchFamily="34" charset="0"/>
              </a:rPr>
              <a:t>raspberry</a:t>
            </a:r>
            <a:r>
              <a:rPr lang="tr-TR" sz="2800" dirty="0">
                <a:latin typeface="Bahnschrift Light Condensed" panose="020B0502040204020203" pitchFamily="34" charset="0"/>
              </a:rPr>
              <a:t> pi cihazımızın IP adresini giriyoruz.</a:t>
            </a:r>
          </a:p>
          <a:p>
            <a:pPr algn="just">
              <a:lnSpc>
                <a:spcPct val="150000"/>
              </a:lnSpc>
            </a:pPr>
            <a:r>
              <a:rPr lang="tr-TR" sz="2800" dirty="0">
                <a:latin typeface="Bahnschrift Light Condensed" panose="020B0502040204020203" pitchFamily="34" charset="0"/>
              </a:rPr>
              <a:t>•	Daha sonra bağlanmak istediğimiz port numarasını giriyoruz.</a:t>
            </a:r>
          </a:p>
        </p:txBody>
      </p:sp>
    </p:spTree>
    <p:extLst>
      <p:ext uri="{BB962C8B-B14F-4D97-AF65-F5344CB8AC3E}">
        <p14:creationId xmlns:p14="http://schemas.microsoft.com/office/powerpoint/2010/main" val="184597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1A178A5B-047B-4482-A337-93272EA03AC9}"/>
              </a:ext>
            </a:extLst>
          </p:cNvPr>
          <p:cNvSpPr txBox="1"/>
          <p:nvPr/>
        </p:nvSpPr>
        <p:spPr>
          <a:xfrm>
            <a:off x="686656" y="841304"/>
            <a:ext cx="10818687" cy="5175391"/>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a:t>
            </a:r>
            <a:r>
              <a:rPr lang="tr-TR" sz="2800" dirty="0" err="1">
                <a:latin typeface="Bahnschrift Light Condensed" panose="020B0502040204020203" pitchFamily="34" charset="0"/>
              </a:rPr>
              <a:t>While</a:t>
            </a:r>
            <a:r>
              <a:rPr lang="tr-TR" sz="2800" dirty="0">
                <a:latin typeface="Bahnschrift Light Condensed" panose="020B0502040204020203" pitchFamily="34" charset="0"/>
              </a:rPr>
              <a:t> döngüsü ile gerekli bağlantılarımız gerçekleştiriyoruz.</a:t>
            </a:r>
          </a:p>
          <a:p>
            <a:pPr algn="just">
              <a:lnSpc>
                <a:spcPct val="150000"/>
              </a:lnSpc>
            </a:pPr>
            <a:r>
              <a:rPr lang="tr-TR" sz="2800" dirty="0">
                <a:latin typeface="Bahnschrift Light Condensed" panose="020B0502040204020203" pitchFamily="34" charset="0"/>
              </a:rPr>
              <a:t>•	Oluşturmuş olduğumuz butonları </a:t>
            </a:r>
            <a:r>
              <a:rPr lang="tr-TR" sz="2800" dirty="0" err="1">
                <a:latin typeface="Bahnschrift Light Condensed" panose="020B0502040204020203" pitchFamily="34" charset="0"/>
              </a:rPr>
              <a:t>while</a:t>
            </a:r>
            <a:r>
              <a:rPr lang="tr-TR" sz="2800" dirty="0">
                <a:latin typeface="Bahnschrift Light Condensed" panose="020B0502040204020203" pitchFamily="34" charset="0"/>
              </a:rPr>
              <a:t> döngüsü içine alarak düzenliyoruz.</a:t>
            </a:r>
          </a:p>
          <a:p>
            <a:pPr algn="just">
              <a:lnSpc>
                <a:spcPct val="150000"/>
              </a:lnSpc>
            </a:pPr>
            <a:r>
              <a:rPr lang="tr-TR" sz="2800" dirty="0">
                <a:latin typeface="Bahnschrift Light Condensed" panose="020B0502040204020203" pitchFamily="34" charset="0"/>
              </a:rPr>
              <a:t>•	Time fonksiyonu seçerek döngümüzün 20 milisaniyede bir çalışmasını sağlıyoruz.</a:t>
            </a:r>
          </a:p>
          <a:p>
            <a:pPr algn="just">
              <a:lnSpc>
                <a:spcPct val="150000"/>
              </a:lnSpc>
            </a:pPr>
            <a:r>
              <a:rPr lang="tr-TR" sz="2800" dirty="0">
                <a:latin typeface="Bahnschrift Light Condensed" panose="020B0502040204020203" pitchFamily="34" charset="0"/>
              </a:rPr>
              <a:t>•	Sistemi durdurmak için stop butonu yerleştiriyoruz döngümüzün içerisine.</a:t>
            </a:r>
          </a:p>
          <a:p>
            <a:pPr algn="just">
              <a:lnSpc>
                <a:spcPct val="150000"/>
              </a:lnSpc>
            </a:pPr>
            <a:r>
              <a:rPr lang="tr-TR" sz="2800" dirty="0">
                <a:latin typeface="Bahnschrift Light Condensed" panose="020B0502040204020203" pitchFamily="34" charset="0"/>
              </a:rPr>
              <a:t>•	Oluşturduğumuz üç butonu </a:t>
            </a:r>
            <a:r>
              <a:rPr lang="tr-TR" sz="2800" dirty="0" err="1">
                <a:latin typeface="Bahnschrift Light Condensed" panose="020B0502040204020203" pitchFamily="34" charset="0"/>
              </a:rPr>
              <a:t>Build</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Array</a:t>
            </a:r>
            <a:r>
              <a:rPr lang="tr-TR" sz="2800" dirty="0">
                <a:latin typeface="Bahnschrift Light Condensed" panose="020B0502040204020203" pitchFamily="34" charset="0"/>
              </a:rPr>
              <a:t> ile bir boyutlu dizi haline çeviriyoruz.</a:t>
            </a:r>
          </a:p>
          <a:p>
            <a:pPr algn="just">
              <a:lnSpc>
                <a:spcPct val="150000"/>
              </a:lnSpc>
            </a:pPr>
            <a:r>
              <a:rPr lang="tr-TR" sz="2800" dirty="0">
                <a:latin typeface="Bahnschrift Light Condensed" panose="020B0502040204020203" pitchFamily="34" charset="0"/>
              </a:rPr>
              <a:t>•	Daha sonra bu diziyi </a:t>
            </a:r>
            <a:r>
              <a:rPr lang="tr-TR" sz="2800" dirty="0" err="1">
                <a:latin typeface="Bahnschrift Light Condensed" panose="020B0502040204020203" pitchFamily="34" charset="0"/>
              </a:rPr>
              <a:t>Array</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to</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Num</a:t>
            </a:r>
            <a:r>
              <a:rPr lang="tr-TR" sz="2800" dirty="0">
                <a:latin typeface="Bahnschrift Light Condensed" panose="020B0502040204020203" pitchFamily="34" charset="0"/>
              </a:rPr>
              <a:t> fonksiyonu ile sayıya dönüştürüyoruz. Bu sayede 	birinci </a:t>
            </a:r>
            <a:r>
              <a:rPr lang="tr-TR" sz="2800" dirty="0" err="1">
                <a:latin typeface="Bahnschrift Light Condensed" panose="020B0502040204020203" pitchFamily="34" charset="0"/>
              </a:rPr>
              <a:t>ledi</a:t>
            </a:r>
            <a:r>
              <a:rPr lang="tr-TR" sz="2800" dirty="0">
                <a:latin typeface="Bahnschrift Light Condensed" panose="020B0502040204020203" pitchFamily="34" charset="0"/>
              </a:rPr>
              <a:t> yakan butona basılırsa yani </a:t>
            </a:r>
            <a:r>
              <a:rPr lang="tr-TR" sz="2800" dirty="0" err="1">
                <a:latin typeface="Bahnschrift Light Condensed" panose="020B0502040204020203" pitchFamily="34" charset="0"/>
              </a:rPr>
              <a:t>Red</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ledi</a:t>
            </a:r>
            <a:r>
              <a:rPr lang="tr-TR" sz="2800" dirty="0">
                <a:latin typeface="Bahnschrift Light Condensed" panose="020B0502040204020203" pitchFamily="34" charset="0"/>
              </a:rPr>
              <a:t> yanarsa bir gelir. Tüm </a:t>
            </a:r>
            <a:r>
              <a:rPr lang="tr-TR" sz="2800" dirty="0" err="1">
                <a:latin typeface="Bahnschrift Light Condensed" panose="020B0502040204020203" pitchFamily="34" charset="0"/>
              </a:rPr>
              <a:t>ledlerin</a:t>
            </a:r>
            <a:r>
              <a:rPr lang="tr-TR" sz="2800" dirty="0">
                <a:latin typeface="Bahnschrift Light Condensed" panose="020B0502040204020203" pitchFamily="34" charset="0"/>
              </a:rPr>
              <a:t> yanma 	durumuna göre 1 ile 7 arasında 3 bitlik bir değer gelir.</a:t>
            </a:r>
          </a:p>
        </p:txBody>
      </p:sp>
    </p:spTree>
    <p:extLst>
      <p:ext uri="{BB962C8B-B14F-4D97-AF65-F5344CB8AC3E}">
        <p14:creationId xmlns:p14="http://schemas.microsoft.com/office/powerpoint/2010/main" val="4254315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0FED86E8-7D25-4367-AC78-67D51C8F50F1}"/>
              </a:ext>
            </a:extLst>
          </p:cNvPr>
          <p:cNvSpPr txBox="1"/>
          <p:nvPr/>
        </p:nvSpPr>
        <p:spPr>
          <a:xfrm>
            <a:off x="811658" y="1487635"/>
            <a:ext cx="9945384" cy="3882730"/>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Daha sonra elde edilen sayıyı </a:t>
            </a:r>
            <a:r>
              <a:rPr lang="tr-TR" sz="2800" dirty="0" err="1">
                <a:latin typeface="Bahnschrift Light Condensed" panose="020B0502040204020203" pitchFamily="34" charset="0"/>
              </a:rPr>
              <a:t>stringe</a:t>
            </a:r>
            <a:r>
              <a:rPr lang="tr-TR" sz="2800" dirty="0">
                <a:latin typeface="Bahnschrift Light Condensed" panose="020B0502040204020203" pitchFamily="34" charset="0"/>
              </a:rPr>
              <a:t> çevirip yollamak için </a:t>
            </a:r>
            <a:r>
              <a:rPr lang="tr-TR" sz="2800" dirty="0" err="1">
                <a:latin typeface="Bahnschrift Light Condensed" panose="020B0502040204020203" pitchFamily="34" charset="0"/>
              </a:rPr>
              <a:t>Number</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to</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Decimal</a:t>
            </a:r>
            <a:r>
              <a:rPr lang="tr-TR" sz="2800" dirty="0">
                <a:latin typeface="Bahnschrift Light Condensed" panose="020B0502040204020203" pitchFamily="34" charset="0"/>
              </a:rPr>
              <a:t> 	</a:t>
            </a:r>
            <a:r>
              <a:rPr lang="tr-TR" sz="2800" dirty="0" err="1">
                <a:latin typeface="Bahnschrift Light Condensed" panose="020B0502040204020203" pitchFamily="34" charset="0"/>
              </a:rPr>
              <a:t>String</a:t>
            </a:r>
            <a:r>
              <a:rPr lang="tr-TR" sz="2800" dirty="0">
                <a:latin typeface="Bahnschrift Light Condensed" panose="020B0502040204020203" pitchFamily="34" charset="0"/>
              </a:rPr>
              <a:t> fonksiyonunu seçiyoruz.</a:t>
            </a:r>
          </a:p>
          <a:p>
            <a:pPr algn="just">
              <a:lnSpc>
                <a:spcPct val="150000"/>
              </a:lnSpc>
            </a:pPr>
            <a:r>
              <a:rPr lang="tr-TR" sz="2800" dirty="0">
                <a:latin typeface="Bahnschrift Light Condensed" panose="020B0502040204020203" pitchFamily="34" charset="0"/>
              </a:rPr>
              <a:t>•	Böylece istemci tarafındaki kodumuz tamamlanmış oldu.</a:t>
            </a:r>
          </a:p>
          <a:p>
            <a:pPr algn="just">
              <a:lnSpc>
                <a:spcPct val="150000"/>
              </a:lnSpc>
            </a:pPr>
            <a:r>
              <a:rPr lang="tr-TR" sz="2800" dirty="0">
                <a:latin typeface="Bahnschrift Light Condensed" panose="020B0502040204020203" pitchFamily="34" charset="0"/>
              </a:rPr>
              <a:t>•	Artık sistemimizi çalıştırabiliriz.</a:t>
            </a:r>
          </a:p>
          <a:p>
            <a:pPr algn="just">
              <a:lnSpc>
                <a:spcPct val="150000"/>
              </a:lnSpc>
            </a:pPr>
            <a:endParaRPr lang="tr-TR" sz="2800" dirty="0">
              <a:latin typeface="Bahnschrift Light Condensed" panose="020B0502040204020203" pitchFamily="34" charset="0"/>
            </a:endParaRPr>
          </a:p>
          <a:p>
            <a:pPr algn="just">
              <a:lnSpc>
                <a:spcPct val="150000"/>
              </a:lnSpc>
            </a:pPr>
            <a:r>
              <a:rPr lang="tr-TR" sz="2800" dirty="0">
                <a:latin typeface="Bahnschrift Light Condensed" panose="020B0502040204020203" pitchFamily="34" charset="0"/>
              </a:rPr>
              <a:t>	Yapılan tüm işlemlere ait görseller aşağıda verilmiştir.</a:t>
            </a:r>
          </a:p>
        </p:txBody>
      </p:sp>
    </p:spTree>
    <p:extLst>
      <p:ext uri="{BB962C8B-B14F-4D97-AF65-F5344CB8AC3E}">
        <p14:creationId xmlns:p14="http://schemas.microsoft.com/office/powerpoint/2010/main" val="2244432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açık hava, gök, günbatımı, arka plan içeren bir resim&#10;&#10;Açıklama otomatik olarak oluşturuldu">
            <a:extLst>
              <a:ext uri="{FF2B5EF4-FFF2-40B4-BE49-F238E27FC236}">
                <a16:creationId xmlns:a16="http://schemas.microsoft.com/office/drawing/2014/main" id="{7117E655-6BFA-4988-A8C0-75D776954538}"/>
              </a:ext>
            </a:extLst>
          </p:cNvPr>
          <p:cNvPicPr>
            <a:picLocks noChangeAspect="1"/>
          </p:cNvPicPr>
          <p:nvPr/>
        </p:nvPicPr>
        <p:blipFill rotWithShape="1">
          <a:blip r:embed="rId2">
            <a:extLst>
              <a:ext uri="{28A0092B-C50C-407E-A947-70E740481C1C}">
                <a14:useLocalDpi xmlns:a14="http://schemas.microsoft.com/office/drawing/2010/main" val="0"/>
              </a:ext>
            </a:extLst>
          </a:blip>
          <a:srcRect r="1" b="106"/>
          <a:stretch/>
        </p:blipFill>
        <p:spPr>
          <a:xfrm>
            <a:off x="568452" y="571500"/>
            <a:ext cx="11055096" cy="5715000"/>
          </a:xfrm>
          <a:prstGeom prst="rect">
            <a:avLst/>
          </a:prstGeom>
        </p:spPr>
      </p:pic>
    </p:spTree>
    <p:extLst>
      <p:ext uri="{BB962C8B-B14F-4D97-AF65-F5344CB8AC3E}">
        <p14:creationId xmlns:p14="http://schemas.microsoft.com/office/powerpoint/2010/main" val="3932646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8">
            <a:extLst>
              <a:ext uri="{FF2B5EF4-FFF2-40B4-BE49-F238E27FC236}">
                <a16:creationId xmlns:a16="http://schemas.microsoft.com/office/drawing/2014/main" id="{D6280969-F024-466D-A1DB-4F848C51D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63FDD802-E6D8-4979-A1B9-BA705AE4DA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DE509DD-4B76-45F0-8144-02F1D7E1A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FEAEFD53-0220-48B1-9EA8-3EAE151E8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92E7FABD-916D-4FF9-B5F3-44E53AFD3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26F9772-AEFE-4C6D-82B6-1207069B8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ACFBF3A9-B76A-4B4B-B6D7-CA4651F5C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BF0FAA0A-B682-4A83-BDD8-BCE0AB41C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874A013-E5E2-4AE1-8E93-029A2B41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355329E-E608-4F7A-B4EF-8FEF07D75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53D9BFDF-B250-44FF-9BD7-C204EFBFC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Metin kutusu 2">
            <a:extLst>
              <a:ext uri="{FF2B5EF4-FFF2-40B4-BE49-F238E27FC236}">
                <a16:creationId xmlns:a16="http://schemas.microsoft.com/office/drawing/2014/main" id="{3AE492AB-B6E3-4CBB-952A-26A71493A8DF}"/>
              </a:ext>
            </a:extLst>
          </p:cNvPr>
          <p:cNvSpPr txBox="1"/>
          <p:nvPr/>
        </p:nvSpPr>
        <p:spPr>
          <a:xfrm>
            <a:off x="673754" y="2160590"/>
            <a:ext cx="3973943" cy="3440110"/>
          </a:xfrm>
          <a:prstGeom prst="rect">
            <a:avLst/>
          </a:prstGeom>
        </p:spPr>
        <p:txBody>
          <a:bodyPr vert="horz" lIns="91440" tIns="45720" rIns="91440" bIns="45720" rtlCol="0">
            <a:normAutofit fontScale="92500"/>
          </a:bodyPr>
          <a:lstStyle/>
          <a:p>
            <a:pPr algn="just">
              <a:spcBef>
                <a:spcPts val="1000"/>
              </a:spcBef>
              <a:buClr>
                <a:schemeClr val="accent1"/>
              </a:buClr>
              <a:buSzPct val="80000"/>
              <a:buFont typeface="Wingdings 3" charset="2"/>
              <a:buChar char=""/>
            </a:pPr>
            <a:r>
              <a:rPr lang="en-US" sz="2400" b="1" dirty="0">
                <a:solidFill>
                  <a:schemeClr val="bg1"/>
                </a:solidFill>
              </a:rPr>
              <a:t>TCP/IP </a:t>
            </a:r>
            <a:r>
              <a:rPr lang="en-US" sz="2400" b="1" dirty="0" err="1">
                <a:solidFill>
                  <a:schemeClr val="bg1"/>
                </a:solidFill>
              </a:rPr>
              <a:t>Nedir</a:t>
            </a:r>
            <a:r>
              <a:rPr lang="en-US" sz="2400" b="1" dirty="0">
                <a:solidFill>
                  <a:schemeClr val="bg1"/>
                </a:solidFill>
              </a:rPr>
              <a:t>? </a:t>
            </a:r>
            <a:r>
              <a:rPr lang="en-US" sz="2400" b="1" dirty="0" err="1">
                <a:solidFill>
                  <a:schemeClr val="bg1"/>
                </a:solidFill>
              </a:rPr>
              <a:t>Nasıl</a:t>
            </a:r>
            <a:r>
              <a:rPr lang="en-US" sz="2400" b="1" dirty="0">
                <a:solidFill>
                  <a:schemeClr val="bg1"/>
                </a:solidFill>
              </a:rPr>
              <a:t> </a:t>
            </a:r>
            <a:r>
              <a:rPr lang="en-US" sz="2400" b="1" dirty="0" err="1">
                <a:solidFill>
                  <a:schemeClr val="bg1"/>
                </a:solidFill>
              </a:rPr>
              <a:t>Çalışır</a:t>
            </a:r>
            <a:r>
              <a:rPr lang="en-US" sz="2400" b="1" dirty="0">
                <a:solidFill>
                  <a:schemeClr val="bg1"/>
                </a:solidFill>
              </a:rPr>
              <a:t>?</a:t>
            </a:r>
          </a:p>
          <a:p>
            <a:pPr algn="just">
              <a:spcBef>
                <a:spcPts val="1000"/>
              </a:spcBef>
              <a:buClr>
                <a:schemeClr val="accent1"/>
              </a:buClr>
              <a:buSzPct val="80000"/>
              <a:buFont typeface="Wingdings 3" charset="2"/>
              <a:buChar char=""/>
            </a:pPr>
            <a:endParaRPr lang="en-US" sz="2400" dirty="0">
              <a:solidFill>
                <a:schemeClr val="bg1"/>
              </a:solidFill>
            </a:endParaRPr>
          </a:p>
          <a:p>
            <a:pPr algn="just">
              <a:spcBef>
                <a:spcPts val="1000"/>
              </a:spcBef>
              <a:buClr>
                <a:schemeClr val="accent1"/>
              </a:buClr>
              <a:buSzPct val="80000"/>
              <a:buFont typeface="Wingdings 3" charset="2"/>
              <a:buChar char=""/>
            </a:pPr>
            <a:r>
              <a:rPr lang="en-US" sz="2400" dirty="0">
                <a:solidFill>
                  <a:schemeClr val="bg1"/>
                </a:solidFill>
              </a:rPr>
              <a:t>TCP/IP TCP (Transmission Control Protocol) </a:t>
            </a:r>
            <a:r>
              <a:rPr lang="en-US" sz="2400" dirty="0" err="1">
                <a:solidFill>
                  <a:schemeClr val="bg1"/>
                </a:solidFill>
              </a:rPr>
              <a:t>ve</a:t>
            </a:r>
            <a:r>
              <a:rPr lang="en-US" sz="2400" dirty="0">
                <a:solidFill>
                  <a:schemeClr val="bg1"/>
                </a:solidFill>
              </a:rPr>
              <a:t> IP (Internet Protocol) </a:t>
            </a:r>
            <a:r>
              <a:rPr lang="en-US" sz="2400" dirty="0" err="1">
                <a:solidFill>
                  <a:schemeClr val="bg1"/>
                </a:solidFill>
              </a:rPr>
              <a:t>protokollerinin</a:t>
            </a:r>
            <a:r>
              <a:rPr lang="en-US" sz="2400" dirty="0">
                <a:solidFill>
                  <a:schemeClr val="bg1"/>
                </a:solidFill>
              </a:rPr>
              <a:t> </a:t>
            </a:r>
            <a:r>
              <a:rPr lang="en-US" sz="2400" dirty="0" err="1">
                <a:solidFill>
                  <a:schemeClr val="bg1"/>
                </a:solidFill>
              </a:rPr>
              <a:t>birleştirilmesiyle</a:t>
            </a:r>
            <a:r>
              <a:rPr lang="en-US" sz="2400" dirty="0">
                <a:solidFill>
                  <a:schemeClr val="bg1"/>
                </a:solidFill>
              </a:rPr>
              <a:t> </a:t>
            </a:r>
            <a:r>
              <a:rPr lang="en-US" sz="2400" dirty="0" err="1">
                <a:solidFill>
                  <a:schemeClr val="bg1"/>
                </a:solidFill>
              </a:rPr>
              <a:t>oluşturulan</a:t>
            </a:r>
            <a:r>
              <a:rPr lang="en-US" sz="2400" dirty="0">
                <a:solidFill>
                  <a:schemeClr val="bg1"/>
                </a:solidFill>
              </a:rPr>
              <a:t> internet </a:t>
            </a:r>
            <a:r>
              <a:rPr lang="en-US" sz="2400" dirty="0" err="1">
                <a:solidFill>
                  <a:schemeClr val="bg1"/>
                </a:solidFill>
              </a:rPr>
              <a:t>üzerindeki</a:t>
            </a:r>
            <a:r>
              <a:rPr lang="en-US" sz="2400" dirty="0">
                <a:solidFill>
                  <a:schemeClr val="bg1"/>
                </a:solidFill>
              </a:rPr>
              <a:t> </a:t>
            </a:r>
            <a:r>
              <a:rPr lang="en-US" sz="2400" dirty="0" err="1">
                <a:solidFill>
                  <a:schemeClr val="bg1"/>
                </a:solidFill>
              </a:rPr>
              <a:t>bir</a:t>
            </a:r>
            <a:r>
              <a:rPr lang="en-US" sz="2400" dirty="0">
                <a:solidFill>
                  <a:schemeClr val="bg1"/>
                </a:solidFill>
              </a:rPr>
              <a:t> </a:t>
            </a:r>
            <a:r>
              <a:rPr lang="en-US" sz="2400" dirty="0" err="1">
                <a:solidFill>
                  <a:schemeClr val="bg1"/>
                </a:solidFill>
              </a:rPr>
              <a:t>iletişim</a:t>
            </a:r>
            <a:r>
              <a:rPr lang="en-US" sz="2400" dirty="0">
                <a:solidFill>
                  <a:schemeClr val="bg1"/>
                </a:solidFill>
              </a:rPr>
              <a:t> </a:t>
            </a:r>
            <a:r>
              <a:rPr lang="en-US" sz="2400" dirty="0" err="1">
                <a:solidFill>
                  <a:schemeClr val="bg1"/>
                </a:solidFill>
              </a:rPr>
              <a:t>metodudur</a:t>
            </a:r>
            <a:r>
              <a:rPr lang="en-US" sz="2400" dirty="0">
                <a:solidFill>
                  <a:schemeClr val="bg1"/>
                </a:solidFill>
              </a:rPr>
              <a:t>.</a:t>
            </a:r>
          </a:p>
        </p:txBody>
      </p:sp>
      <p:pic>
        <p:nvPicPr>
          <p:cNvPr id="4" name="Resim 3">
            <a:extLst>
              <a:ext uri="{FF2B5EF4-FFF2-40B4-BE49-F238E27FC236}">
                <a16:creationId xmlns:a16="http://schemas.microsoft.com/office/drawing/2014/main" id="{4E709F61-2238-4A5D-8373-44A6A2624C34}"/>
              </a:ext>
            </a:extLst>
          </p:cNvPr>
          <p:cNvPicPr>
            <a:picLocks noChangeAspect="1"/>
          </p:cNvPicPr>
          <p:nvPr/>
        </p:nvPicPr>
        <p:blipFill rotWithShape="1">
          <a:blip r:embed="rId2"/>
          <a:srcRect l="4361" t="16163" r="50000"/>
          <a:stretch/>
        </p:blipFill>
        <p:spPr>
          <a:xfrm>
            <a:off x="6096001" y="1879693"/>
            <a:ext cx="5143500" cy="4500559"/>
          </a:xfrm>
          <a:prstGeom prst="rect">
            <a:avLst/>
          </a:prstGeom>
        </p:spPr>
      </p:pic>
      <p:sp>
        <p:nvSpPr>
          <p:cNvPr id="27" name="Isosceles Triangle 2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562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F0A7A92B-5DE8-47DD-A497-32357FAB8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109" y="1131994"/>
            <a:ext cx="5337659" cy="4590386"/>
          </a:xfrm>
          <a:prstGeom prst="rect">
            <a:avLst/>
          </a:prstGeom>
        </p:spPr>
      </p:pic>
    </p:spTree>
    <p:extLst>
      <p:ext uri="{BB962C8B-B14F-4D97-AF65-F5344CB8AC3E}">
        <p14:creationId xmlns:p14="http://schemas.microsoft.com/office/powerpoint/2010/main" val="873330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CDEB64E7-8601-4AC8-8A7B-1C59A904C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400" y="1131994"/>
            <a:ext cx="7035076" cy="4590386"/>
          </a:xfrm>
          <a:prstGeom prst="rect">
            <a:avLst/>
          </a:prstGeom>
        </p:spPr>
      </p:pic>
    </p:spTree>
    <p:extLst>
      <p:ext uri="{BB962C8B-B14F-4D97-AF65-F5344CB8AC3E}">
        <p14:creationId xmlns:p14="http://schemas.microsoft.com/office/powerpoint/2010/main" val="2358213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9CF9F313-78FD-4BB1-8601-9D0F52007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490" y="1131994"/>
            <a:ext cx="7618897" cy="4590386"/>
          </a:xfrm>
          <a:prstGeom prst="rect">
            <a:avLst/>
          </a:prstGeom>
        </p:spPr>
      </p:pic>
    </p:spTree>
    <p:extLst>
      <p:ext uri="{BB962C8B-B14F-4D97-AF65-F5344CB8AC3E}">
        <p14:creationId xmlns:p14="http://schemas.microsoft.com/office/powerpoint/2010/main" val="1804574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03EE0219-0FD9-4E3E-A796-E4596F994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490" y="1131994"/>
            <a:ext cx="7618897" cy="4590386"/>
          </a:xfrm>
          <a:prstGeom prst="rect">
            <a:avLst/>
          </a:prstGeom>
        </p:spPr>
      </p:pic>
    </p:spTree>
    <p:extLst>
      <p:ext uri="{BB962C8B-B14F-4D97-AF65-F5344CB8AC3E}">
        <p14:creationId xmlns:p14="http://schemas.microsoft.com/office/powerpoint/2010/main" val="558028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29">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31">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3" name="Straight Connector 32">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7" name="Rectangle 42">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A4B39425-501E-47A6-83B6-8DFFE9D0C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400" y="1131994"/>
            <a:ext cx="7035076" cy="4590386"/>
          </a:xfrm>
          <a:prstGeom prst="rect">
            <a:avLst/>
          </a:prstGeom>
        </p:spPr>
      </p:pic>
    </p:spTree>
    <p:extLst>
      <p:ext uri="{BB962C8B-B14F-4D97-AF65-F5344CB8AC3E}">
        <p14:creationId xmlns:p14="http://schemas.microsoft.com/office/powerpoint/2010/main" val="663402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47E5CB87-31EA-4BC5-910C-A71E4B08F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630" y="1131994"/>
            <a:ext cx="5810616" cy="4590386"/>
          </a:xfrm>
          <a:prstGeom prst="rect">
            <a:avLst/>
          </a:prstGeom>
        </p:spPr>
      </p:pic>
    </p:spTree>
    <p:extLst>
      <p:ext uri="{BB962C8B-B14F-4D97-AF65-F5344CB8AC3E}">
        <p14:creationId xmlns:p14="http://schemas.microsoft.com/office/powerpoint/2010/main" val="1048789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6BFD6C4F-1ACC-4F2F-9F49-57E398958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196" y="1131994"/>
            <a:ext cx="4303485" cy="4590386"/>
          </a:xfrm>
          <a:prstGeom prst="rect">
            <a:avLst/>
          </a:prstGeom>
        </p:spPr>
      </p:pic>
    </p:spTree>
    <p:extLst>
      <p:ext uri="{BB962C8B-B14F-4D97-AF65-F5344CB8AC3E}">
        <p14:creationId xmlns:p14="http://schemas.microsoft.com/office/powerpoint/2010/main" val="2407952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7F3C3A2E-1179-4AF4-B4DF-75D68B92E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025" y="1131994"/>
            <a:ext cx="3901827" cy="4590386"/>
          </a:xfrm>
          <a:prstGeom prst="rect">
            <a:avLst/>
          </a:prstGeom>
        </p:spPr>
      </p:pic>
    </p:spTree>
    <p:extLst>
      <p:ext uri="{BB962C8B-B14F-4D97-AF65-F5344CB8AC3E}">
        <p14:creationId xmlns:p14="http://schemas.microsoft.com/office/powerpoint/2010/main" val="75521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13F4E243-0021-409A-A1CF-7EA2139C5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073" y="1131994"/>
            <a:ext cx="3947730" cy="4590386"/>
          </a:xfrm>
          <a:prstGeom prst="rect">
            <a:avLst/>
          </a:prstGeom>
        </p:spPr>
      </p:pic>
    </p:spTree>
    <p:extLst>
      <p:ext uri="{BB962C8B-B14F-4D97-AF65-F5344CB8AC3E}">
        <p14:creationId xmlns:p14="http://schemas.microsoft.com/office/powerpoint/2010/main" val="216476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91EBC016-31F0-41D2-BAA0-C8E4F4B77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894" y="1131994"/>
            <a:ext cx="4708089" cy="4590386"/>
          </a:xfrm>
          <a:prstGeom prst="rect">
            <a:avLst/>
          </a:prstGeom>
        </p:spPr>
      </p:pic>
    </p:spTree>
    <p:extLst>
      <p:ext uri="{BB962C8B-B14F-4D97-AF65-F5344CB8AC3E}">
        <p14:creationId xmlns:p14="http://schemas.microsoft.com/office/powerpoint/2010/main" val="1698144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54543F81-C083-4BDD-A364-F2A085764AC5}"/>
              </a:ext>
            </a:extLst>
          </p:cNvPr>
          <p:cNvSpPr txBox="1"/>
          <p:nvPr/>
        </p:nvSpPr>
        <p:spPr>
          <a:xfrm>
            <a:off x="606175" y="2004800"/>
            <a:ext cx="8917969" cy="3236399"/>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Bu metot sayesinde internete bağlanan tüm cihazlar birbirleri ile haberleşebilir. Bir ağa bağlanan bilgisayarlar veri iletmek ve almak için birbirleri arasında TCP/IP protokolü ile haberleşmektedir. Kısacası TCP/IP protokolü, bilgisayarlar arası veri iletişiminin kurallarını koyan bir iletişim protokolleri bütünüdür. </a:t>
            </a:r>
          </a:p>
        </p:txBody>
      </p:sp>
    </p:spTree>
    <p:extLst>
      <p:ext uri="{BB962C8B-B14F-4D97-AF65-F5344CB8AC3E}">
        <p14:creationId xmlns:p14="http://schemas.microsoft.com/office/powerpoint/2010/main" val="583801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içeren bir resim&#10;&#10;Açıklama otomatik olarak oluşturuldu">
            <a:extLst>
              <a:ext uri="{FF2B5EF4-FFF2-40B4-BE49-F238E27FC236}">
                <a16:creationId xmlns:a16="http://schemas.microsoft.com/office/drawing/2014/main" id="{6BC8DA7C-8550-45BB-BFE2-96A99062C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0933" y="1131994"/>
            <a:ext cx="4292010" cy="4590386"/>
          </a:xfrm>
          <a:prstGeom prst="rect">
            <a:avLst/>
          </a:prstGeom>
        </p:spPr>
      </p:pic>
    </p:spTree>
    <p:extLst>
      <p:ext uri="{BB962C8B-B14F-4D97-AF65-F5344CB8AC3E}">
        <p14:creationId xmlns:p14="http://schemas.microsoft.com/office/powerpoint/2010/main" val="1439861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DB047929-DD5D-4C4D-A07E-8089D84B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718" y="1131994"/>
            <a:ext cx="8620441" cy="4590386"/>
          </a:xfrm>
          <a:prstGeom prst="rect">
            <a:avLst/>
          </a:prstGeom>
        </p:spPr>
      </p:pic>
    </p:spTree>
    <p:extLst>
      <p:ext uri="{BB962C8B-B14F-4D97-AF65-F5344CB8AC3E}">
        <p14:creationId xmlns:p14="http://schemas.microsoft.com/office/powerpoint/2010/main" val="1324369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F8958C95-3366-4C1D-96EF-F8055D467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309" y="1131994"/>
            <a:ext cx="3695259" cy="4590386"/>
          </a:xfrm>
          <a:prstGeom prst="rect">
            <a:avLst/>
          </a:prstGeom>
        </p:spPr>
      </p:pic>
    </p:spTree>
    <p:extLst>
      <p:ext uri="{BB962C8B-B14F-4D97-AF65-F5344CB8AC3E}">
        <p14:creationId xmlns:p14="http://schemas.microsoft.com/office/powerpoint/2010/main" val="1007474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D7C18923-D3DC-4592-AD82-033948BA7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872" y="1131994"/>
            <a:ext cx="7062132" cy="4590386"/>
          </a:xfrm>
          <a:prstGeom prst="rect">
            <a:avLst/>
          </a:prstGeom>
        </p:spPr>
      </p:pic>
    </p:spTree>
    <p:extLst>
      <p:ext uri="{BB962C8B-B14F-4D97-AF65-F5344CB8AC3E}">
        <p14:creationId xmlns:p14="http://schemas.microsoft.com/office/powerpoint/2010/main" val="618447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E12D1E0D-F8F6-4C6C-954A-E4121D6D6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309" y="1550775"/>
            <a:ext cx="9941259" cy="3752823"/>
          </a:xfrm>
          <a:prstGeom prst="rect">
            <a:avLst/>
          </a:prstGeom>
        </p:spPr>
      </p:pic>
    </p:spTree>
    <p:extLst>
      <p:ext uri="{BB962C8B-B14F-4D97-AF65-F5344CB8AC3E}">
        <p14:creationId xmlns:p14="http://schemas.microsoft.com/office/powerpoint/2010/main" val="746147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EF010DEB-ABF6-436C-826D-864560F0F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384" y="1131994"/>
            <a:ext cx="8661108" cy="4590386"/>
          </a:xfrm>
          <a:prstGeom prst="rect">
            <a:avLst/>
          </a:prstGeom>
        </p:spPr>
      </p:pic>
    </p:spTree>
    <p:extLst>
      <p:ext uri="{BB962C8B-B14F-4D97-AF65-F5344CB8AC3E}">
        <p14:creationId xmlns:p14="http://schemas.microsoft.com/office/powerpoint/2010/main" val="878502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A079FFC5-52CD-48CC-9425-1F84A1E1C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686" y="1131994"/>
            <a:ext cx="6000505" cy="4590386"/>
          </a:xfrm>
          <a:prstGeom prst="rect">
            <a:avLst/>
          </a:prstGeom>
        </p:spPr>
      </p:pic>
    </p:spTree>
    <p:extLst>
      <p:ext uri="{BB962C8B-B14F-4D97-AF65-F5344CB8AC3E}">
        <p14:creationId xmlns:p14="http://schemas.microsoft.com/office/powerpoint/2010/main" val="2252046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0008DE02-E899-4D11-B430-CF7E27808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861" y="1131994"/>
            <a:ext cx="8702154" cy="4590386"/>
          </a:xfrm>
          <a:prstGeom prst="rect">
            <a:avLst/>
          </a:prstGeom>
        </p:spPr>
      </p:pic>
    </p:spTree>
    <p:extLst>
      <p:ext uri="{BB962C8B-B14F-4D97-AF65-F5344CB8AC3E}">
        <p14:creationId xmlns:p14="http://schemas.microsoft.com/office/powerpoint/2010/main" val="2151577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bilgisayar, iç mekan, masa içeren bir resim&#10;&#10;Açıklama otomatik olarak oluşturuldu">
            <a:extLst>
              <a:ext uri="{FF2B5EF4-FFF2-40B4-BE49-F238E27FC236}">
                <a16:creationId xmlns:a16="http://schemas.microsoft.com/office/drawing/2014/main" id="{9F89EC40-F9AE-4460-9C97-BBEF9A38A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6999" y="854283"/>
            <a:ext cx="6858000" cy="5149433"/>
          </a:xfrm>
          <a:prstGeom prst="rect">
            <a:avLst/>
          </a:prstGeom>
        </p:spPr>
      </p:pic>
    </p:spTree>
    <p:extLst>
      <p:ext uri="{BB962C8B-B14F-4D97-AF65-F5344CB8AC3E}">
        <p14:creationId xmlns:p14="http://schemas.microsoft.com/office/powerpoint/2010/main" val="4128796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bilgisayar, iç mekan, masa içeren bir resim&#10;&#10;Açıklama otomatik olarak oluşturuldu">
            <a:extLst>
              <a:ext uri="{FF2B5EF4-FFF2-40B4-BE49-F238E27FC236}">
                <a16:creationId xmlns:a16="http://schemas.microsoft.com/office/drawing/2014/main" id="{BE643E84-B783-42F4-95E5-66C1C96A0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6999" y="854283"/>
            <a:ext cx="6858000" cy="5149433"/>
          </a:xfrm>
          <a:prstGeom prst="rect">
            <a:avLst/>
          </a:prstGeom>
        </p:spPr>
      </p:pic>
    </p:spTree>
    <p:extLst>
      <p:ext uri="{BB962C8B-B14F-4D97-AF65-F5344CB8AC3E}">
        <p14:creationId xmlns:p14="http://schemas.microsoft.com/office/powerpoint/2010/main" val="3201600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a:extLst>
              <a:ext uri="{FF2B5EF4-FFF2-40B4-BE49-F238E27FC236}">
                <a16:creationId xmlns:a16="http://schemas.microsoft.com/office/drawing/2014/main" id="{F17905A1-11CB-459C-B57D-319FBA8E74C4}"/>
              </a:ext>
            </a:extLst>
          </p:cNvPr>
          <p:cNvPicPr>
            <a:picLocks noChangeAspect="1"/>
          </p:cNvPicPr>
          <p:nvPr/>
        </p:nvPicPr>
        <p:blipFill>
          <a:blip r:embed="rId2"/>
          <a:stretch>
            <a:fillRect/>
          </a:stretch>
        </p:blipFill>
        <p:spPr>
          <a:xfrm>
            <a:off x="3173125" y="1131994"/>
            <a:ext cx="5847626" cy="4590386"/>
          </a:xfrm>
          <a:prstGeom prst="rect">
            <a:avLst/>
          </a:prstGeom>
        </p:spPr>
      </p:pic>
    </p:spTree>
    <p:extLst>
      <p:ext uri="{BB962C8B-B14F-4D97-AF65-F5344CB8AC3E}">
        <p14:creationId xmlns:p14="http://schemas.microsoft.com/office/powerpoint/2010/main" val="2503946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ç mekan, bilgisayar, ekran içeren bir resim&#10;&#10;Açıklama otomatik olarak oluşturuldu">
            <a:extLst>
              <a:ext uri="{FF2B5EF4-FFF2-40B4-BE49-F238E27FC236}">
                <a16:creationId xmlns:a16="http://schemas.microsoft.com/office/drawing/2014/main" id="{C35B9D0A-6D98-42BF-B22B-485367BAF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6999" y="854283"/>
            <a:ext cx="6858000" cy="5149433"/>
          </a:xfrm>
          <a:prstGeom prst="rect">
            <a:avLst/>
          </a:prstGeom>
        </p:spPr>
      </p:pic>
    </p:spTree>
    <p:extLst>
      <p:ext uri="{BB962C8B-B14F-4D97-AF65-F5344CB8AC3E}">
        <p14:creationId xmlns:p14="http://schemas.microsoft.com/office/powerpoint/2010/main" val="306471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bilgisayar, iç mekan, masa içeren bir resim&#10;&#10;Açıklama otomatik olarak oluşturuldu">
            <a:extLst>
              <a:ext uri="{FF2B5EF4-FFF2-40B4-BE49-F238E27FC236}">
                <a16:creationId xmlns:a16="http://schemas.microsoft.com/office/drawing/2014/main" id="{E6B98707-EDF6-4A13-A439-C5B528CAB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6999" y="854283"/>
            <a:ext cx="6858000" cy="5149433"/>
          </a:xfrm>
          <a:prstGeom prst="rect">
            <a:avLst/>
          </a:prstGeom>
        </p:spPr>
      </p:pic>
    </p:spTree>
    <p:extLst>
      <p:ext uri="{BB962C8B-B14F-4D97-AF65-F5344CB8AC3E}">
        <p14:creationId xmlns:p14="http://schemas.microsoft.com/office/powerpoint/2010/main" val="3988315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bilgisayar, iç mekan, elektronik eşyalar içeren bir resim&#10;&#10;Açıklama otomatik olarak oluşturuldu">
            <a:extLst>
              <a:ext uri="{FF2B5EF4-FFF2-40B4-BE49-F238E27FC236}">
                <a16:creationId xmlns:a16="http://schemas.microsoft.com/office/drawing/2014/main" id="{207E1725-C712-4945-A277-5E7459B92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6999" y="854283"/>
            <a:ext cx="6858000" cy="5149433"/>
          </a:xfrm>
          <a:prstGeom prst="rect">
            <a:avLst/>
          </a:prstGeom>
        </p:spPr>
      </p:pic>
    </p:spTree>
    <p:extLst>
      <p:ext uri="{BB962C8B-B14F-4D97-AF65-F5344CB8AC3E}">
        <p14:creationId xmlns:p14="http://schemas.microsoft.com/office/powerpoint/2010/main" val="1627223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6280969-F024-466D-A1DB-4F848C51D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63FDD802-E6D8-4979-A1B9-BA705AE4DA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DE509DD-4B76-45F0-8144-02F1D7E1A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FEAEFD53-0220-48B1-9EA8-3EAE151E8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2E7FABD-916D-4FF9-B5F3-44E53AFD3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26F9772-AEFE-4C6D-82B6-1207069B8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ACFBF3A9-B76A-4B4B-B6D7-CA4651F5C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F0FAA0A-B682-4A83-BDD8-BCE0AB41C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874A013-E5E2-4AE1-8E93-029A2B41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4355329E-E608-4F7A-B4EF-8FEF07D75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53D9BFDF-B250-44FF-9BD7-C204EFBFC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Metin kutusu 2">
            <a:extLst>
              <a:ext uri="{FF2B5EF4-FFF2-40B4-BE49-F238E27FC236}">
                <a16:creationId xmlns:a16="http://schemas.microsoft.com/office/drawing/2014/main" id="{A1931E06-1EA7-4EC0-A507-C66EF7DB7E8E}"/>
              </a:ext>
            </a:extLst>
          </p:cNvPr>
          <p:cNvSpPr txBox="1"/>
          <p:nvPr/>
        </p:nvSpPr>
        <p:spPr>
          <a:xfrm>
            <a:off x="673754" y="2160590"/>
            <a:ext cx="3973943" cy="344011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b="1">
                <a:solidFill>
                  <a:schemeClr val="bg1"/>
                </a:solidFill>
              </a:rPr>
              <a:t>TCP Nedir?</a:t>
            </a:r>
          </a:p>
          <a:p>
            <a:pPr>
              <a:lnSpc>
                <a:spcPct val="90000"/>
              </a:lnSpc>
              <a:spcBef>
                <a:spcPts val="1000"/>
              </a:spcBef>
              <a:buClr>
                <a:schemeClr val="accent1"/>
              </a:buClr>
              <a:buSzPct val="80000"/>
              <a:buFont typeface="Wingdings 3" charset="2"/>
              <a:buChar char=""/>
            </a:pPr>
            <a:endParaRPr lang="en-US">
              <a:solidFill>
                <a:schemeClr val="bg1"/>
              </a:solidFill>
            </a:endParaRPr>
          </a:p>
          <a:p>
            <a:pPr>
              <a:lnSpc>
                <a:spcPct val="90000"/>
              </a:lnSpc>
              <a:spcBef>
                <a:spcPts val="1000"/>
              </a:spcBef>
              <a:buClr>
                <a:schemeClr val="accent1"/>
              </a:buClr>
              <a:buSzPct val="80000"/>
              <a:buFont typeface="Wingdings 3" charset="2"/>
              <a:buChar char=""/>
            </a:pPr>
            <a:r>
              <a:rPr lang="en-US">
                <a:solidFill>
                  <a:schemeClr val="bg1"/>
                </a:solidFill>
              </a:rPr>
              <a:t>	TCP (Transmission Control Protocol) bilgisayarlar arasındaki iletişimin, küçük paketler hâlinde ve kayıpsız olarak gerçekleştirilmesini sağlayan bir protokoldür. Aslında TCP (Transmission Control Protocol) protokolünün en önemli özelliği kimlik doğrulaması yapması ve veriyi karşı tarafa gönderirken veya alırken verinin bütünlüğünü sağlamasıdır. </a:t>
            </a:r>
          </a:p>
        </p:txBody>
      </p:sp>
      <p:pic>
        <p:nvPicPr>
          <p:cNvPr id="2" name="Resim 1">
            <a:extLst>
              <a:ext uri="{FF2B5EF4-FFF2-40B4-BE49-F238E27FC236}">
                <a16:creationId xmlns:a16="http://schemas.microsoft.com/office/drawing/2014/main" id="{2CA05F01-308C-4AE9-9C03-B308D28BD6B0}"/>
              </a:ext>
            </a:extLst>
          </p:cNvPr>
          <p:cNvPicPr>
            <a:picLocks noChangeAspect="1"/>
          </p:cNvPicPr>
          <p:nvPr/>
        </p:nvPicPr>
        <p:blipFill>
          <a:blip r:embed="rId2"/>
          <a:stretch>
            <a:fillRect/>
          </a:stretch>
        </p:blipFill>
        <p:spPr>
          <a:xfrm>
            <a:off x="5757141" y="1985552"/>
            <a:ext cx="6157066" cy="2878428"/>
          </a:xfrm>
          <a:prstGeom prst="rect">
            <a:avLst/>
          </a:prstGeom>
        </p:spPr>
      </p:pic>
      <p:sp>
        <p:nvSpPr>
          <p:cNvPr id="26" name="Isosceles Triangle 2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180659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6280969-F024-466D-A1DB-4F848C51D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63FDD802-E6D8-4979-A1B9-BA705AE4DA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DE509DD-4B76-45F0-8144-02F1D7E1A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FEAEFD53-0220-48B1-9EA8-3EAE151E8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2E7FABD-916D-4FF9-B5F3-44E53AFD3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26F9772-AEFE-4C6D-82B6-1207069B8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ACFBF3A9-B76A-4B4B-B6D7-CA4651F5C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F0FAA0A-B682-4A83-BDD8-BCE0AB41C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874A013-E5E2-4AE1-8E93-029A2B41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4355329E-E608-4F7A-B4EF-8FEF07D75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53D9BFDF-B250-44FF-9BD7-C204EFBFC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Metin kutusu 2">
            <a:extLst>
              <a:ext uri="{FF2B5EF4-FFF2-40B4-BE49-F238E27FC236}">
                <a16:creationId xmlns:a16="http://schemas.microsoft.com/office/drawing/2014/main" id="{EF6421B4-B832-49FB-ADA0-E758233B4D63}"/>
              </a:ext>
            </a:extLst>
          </p:cNvPr>
          <p:cNvSpPr txBox="1"/>
          <p:nvPr/>
        </p:nvSpPr>
        <p:spPr>
          <a:xfrm>
            <a:off x="673754" y="2160590"/>
            <a:ext cx="3973943"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bg1"/>
                </a:solidFill>
              </a:rPr>
              <a:t>	Gelişmiş bilgisayar ağlarında ortaya çıkan kayıpları önlemek için TCP protokolü yazılmıştır. HTTP, HTTPS, POP3, SSH, SMTP, TELNET ve FTP gibi günlük hayatta sıkça kullandığımız protokollerin veri iletimi TCP vasıtasıyla yapılır.</a:t>
            </a:r>
          </a:p>
        </p:txBody>
      </p:sp>
      <p:pic>
        <p:nvPicPr>
          <p:cNvPr id="2" name="Resim 1">
            <a:extLst>
              <a:ext uri="{FF2B5EF4-FFF2-40B4-BE49-F238E27FC236}">
                <a16:creationId xmlns:a16="http://schemas.microsoft.com/office/drawing/2014/main" id="{ED90F6B2-4C66-424A-BE69-095CBAE4F38F}"/>
              </a:ext>
            </a:extLst>
          </p:cNvPr>
          <p:cNvPicPr>
            <a:picLocks noChangeAspect="1"/>
          </p:cNvPicPr>
          <p:nvPr/>
        </p:nvPicPr>
        <p:blipFill>
          <a:blip r:embed="rId2"/>
          <a:stretch>
            <a:fillRect/>
          </a:stretch>
        </p:blipFill>
        <p:spPr>
          <a:xfrm>
            <a:off x="5793712" y="1311547"/>
            <a:ext cx="5870054" cy="4226438"/>
          </a:xfrm>
          <a:prstGeom prst="rect">
            <a:avLst/>
          </a:prstGeom>
        </p:spPr>
      </p:pic>
      <p:sp>
        <p:nvSpPr>
          <p:cNvPr id="26" name="Isosceles Triangle 2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524226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F7A55190-7D68-4DE2-852A-B3BC51BF8F02}"/>
              </a:ext>
            </a:extLst>
          </p:cNvPr>
          <p:cNvSpPr txBox="1"/>
          <p:nvPr/>
        </p:nvSpPr>
        <p:spPr>
          <a:xfrm>
            <a:off x="933235" y="1164470"/>
            <a:ext cx="10325529" cy="4529060"/>
          </a:xfrm>
          <a:prstGeom prst="rect">
            <a:avLst/>
          </a:prstGeom>
          <a:noFill/>
        </p:spPr>
        <p:txBody>
          <a:bodyPr wrap="square">
            <a:spAutoFit/>
          </a:bodyPr>
          <a:lstStyle/>
          <a:p>
            <a:pPr algn="ctr">
              <a:lnSpc>
                <a:spcPct val="150000"/>
              </a:lnSpc>
            </a:pPr>
            <a:r>
              <a:rPr lang="tr-TR" sz="2800" b="1" dirty="0">
                <a:latin typeface="Bahnschrift Light Condensed" panose="020B0502040204020203" pitchFamily="34" charset="0"/>
              </a:rPr>
              <a:t>TCP (</a:t>
            </a:r>
            <a:r>
              <a:rPr lang="tr-TR" sz="2800" b="1" dirty="0" err="1">
                <a:latin typeface="Bahnschrift Light Condensed" panose="020B0502040204020203" pitchFamily="34" charset="0"/>
              </a:rPr>
              <a:t>Transmission</a:t>
            </a:r>
            <a:r>
              <a:rPr lang="tr-TR" sz="2800" b="1" dirty="0">
                <a:latin typeface="Bahnschrift Light Condensed" panose="020B0502040204020203" pitchFamily="34" charset="0"/>
              </a:rPr>
              <a:t> Control Protocol) Nasıl Çalışır?</a:t>
            </a:r>
          </a:p>
          <a:p>
            <a:pPr algn="just">
              <a:lnSpc>
                <a:spcPct val="150000"/>
              </a:lnSpc>
            </a:pPr>
            <a:endParaRPr lang="tr-TR" sz="2800" dirty="0">
              <a:latin typeface="Bahnschrift Light Condensed" panose="020B0502040204020203" pitchFamily="34" charset="0"/>
            </a:endParaRPr>
          </a:p>
          <a:p>
            <a:pPr algn="just">
              <a:lnSpc>
                <a:spcPct val="150000"/>
              </a:lnSpc>
            </a:pPr>
            <a:r>
              <a:rPr lang="tr-TR" sz="2800" dirty="0">
                <a:latin typeface="Bahnschrift Light Condensed" panose="020B0502040204020203" pitchFamily="34" charset="0"/>
              </a:rPr>
              <a:t>	TCP protokolünün çalışma mantığı üç başlıkta incelenebilir. Birinci aşamada hedefe bir bağlantı isteği gönderilir. İkinci aşamada bağlantının gerçekleştiği onaylanır ve veri transferi başlar. Üçüncü aşamada ise veri transferinin tamamlandığı taraflara iletilerek bağlantı sonlandırılır. Bu üç aşamanın gerçekleşmesi ‘’</a:t>
            </a:r>
            <a:r>
              <a:rPr lang="tr-TR" sz="2800" dirty="0" err="1">
                <a:latin typeface="Bahnschrift Light Condensed" panose="020B0502040204020203" pitchFamily="34" charset="0"/>
              </a:rPr>
              <a:t>State</a:t>
            </a:r>
            <a:r>
              <a:rPr lang="tr-TR" sz="2800" dirty="0">
                <a:latin typeface="Bahnschrift Light Condensed" panose="020B0502040204020203" pitchFamily="34" charset="0"/>
              </a:rPr>
              <a:t>’’ işlemi olarak tanımlanır.</a:t>
            </a:r>
          </a:p>
        </p:txBody>
      </p:sp>
    </p:spTree>
    <p:extLst>
      <p:ext uri="{BB962C8B-B14F-4D97-AF65-F5344CB8AC3E}">
        <p14:creationId xmlns:p14="http://schemas.microsoft.com/office/powerpoint/2010/main" val="142836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D6F6305-F400-4714-925A-C1D9493E5121}"/>
              </a:ext>
            </a:extLst>
          </p:cNvPr>
          <p:cNvSpPr txBox="1"/>
          <p:nvPr/>
        </p:nvSpPr>
        <p:spPr>
          <a:xfrm>
            <a:off x="563366" y="1164470"/>
            <a:ext cx="11065267" cy="4529060"/>
          </a:xfrm>
          <a:prstGeom prst="rect">
            <a:avLst/>
          </a:prstGeom>
          <a:noFill/>
        </p:spPr>
        <p:txBody>
          <a:bodyPr wrap="square">
            <a:spAutoFit/>
          </a:bodyPr>
          <a:lstStyle/>
          <a:p>
            <a:pPr algn="just">
              <a:lnSpc>
                <a:spcPct val="150000"/>
              </a:lnSpc>
            </a:pPr>
            <a:r>
              <a:rPr lang="tr-TR" sz="2800" dirty="0">
                <a:latin typeface="Bahnschrift Light Condensed" panose="020B0502040204020203" pitchFamily="34" charset="0"/>
              </a:rPr>
              <a:t>	TCP bağlantısı kurulurken; yani iki bilgisayar birbiriyle TCP protokolü üzerinden bağlantı kurmak istediğinde aşağıdaki sıralama ile işlemler gerçekleşmeye başlar:</a:t>
            </a:r>
          </a:p>
          <a:p>
            <a:pPr algn="just">
              <a:lnSpc>
                <a:spcPct val="150000"/>
              </a:lnSpc>
            </a:pPr>
            <a:endParaRPr lang="tr-TR" sz="2800" dirty="0">
              <a:latin typeface="Bahnschrift Light Condensed" panose="020B0502040204020203" pitchFamily="34" charset="0"/>
            </a:endParaRPr>
          </a:p>
          <a:p>
            <a:pPr algn="just">
              <a:lnSpc>
                <a:spcPct val="150000"/>
              </a:lnSpc>
            </a:pPr>
            <a:r>
              <a:rPr lang="tr-TR" sz="2800" dirty="0">
                <a:latin typeface="Bahnschrift Light Condensed" panose="020B0502040204020203" pitchFamily="34" charset="0"/>
              </a:rPr>
              <a:t>1.	X bilgisayarı Y bilgisayarına bir TCP SYN mesajı yollar.</a:t>
            </a:r>
          </a:p>
          <a:p>
            <a:pPr algn="just">
              <a:lnSpc>
                <a:spcPct val="150000"/>
              </a:lnSpc>
            </a:pPr>
            <a:r>
              <a:rPr lang="tr-TR" sz="2800" dirty="0">
                <a:latin typeface="Bahnschrift Light Condensed" panose="020B0502040204020203" pitchFamily="34" charset="0"/>
              </a:rPr>
              <a:t>2.	Y bilgisayarı X bilgisayarının isteğini aldığına dair bir TCP    	SYN+ACK mesajı yollar.</a:t>
            </a:r>
          </a:p>
          <a:p>
            <a:pPr algn="just">
              <a:lnSpc>
                <a:spcPct val="150000"/>
              </a:lnSpc>
            </a:pPr>
            <a:r>
              <a:rPr lang="tr-TR" sz="2800" dirty="0">
                <a:latin typeface="Bahnschrift Light Condensed" panose="020B0502040204020203" pitchFamily="34" charset="0"/>
              </a:rPr>
              <a:t>3.	X bilgisayarı Y bilgisayarına TCP ACK mesajı yollar.</a:t>
            </a:r>
          </a:p>
          <a:p>
            <a:pPr algn="just">
              <a:lnSpc>
                <a:spcPct val="150000"/>
              </a:lnSpc>
            </a:pPr>
            <a:r>
              <a:rPr lang="tr-TR" sz="2800" dirty="0">
                <a:latin typeface="Bahnschrift Light Condensed" panose="020B0502040204020203" pitchFamily="34" charset="0"/>
              </a:rPr>
              <a:t>4.	Y bilgisayarı bir ACK "TCP </a:t>
            </a:r>
            <a:r>
              <a:rPr lang="tr-TR" sz="2800" dirty="0" err="1">
                <a:latin typeface="Bahnschrift Light Condensed" panose="020B0502040204020203" pitchFamily="34" charset="0"/>
              </a:rPr>
              <a:t>connection</a:t>
            </a:r>
            <a:r>
              <a:rPr lang="tr-TR" sz="2800" dirty="0">
                <a:latin typeface="Bahnschrift Light Condensed" panose="020B0502040204020203" pitchFamily="34" charset="0"/>
              </a:rPr>
              <a:t> is ESTABLISHED" mesajı alır.</a:t>
            </a:r>
            <a:endParaRPr lang="tr-TR" dirty="0">
              <a:latin typeface="Bahnschrift Light Condensed" panose="020B0502040204020203" pitchFamily="34" charset="0"/>
            </a:endParaRPr>
          </a:p>
        </p:txBody>
      </p:sp>
    </p:spTree>
    <p:extLst>
      <p:ext uri="{BB962C8B-B14F-4D97-AF65-F5344CB8AC3E}">
        <p14:creationId xmlns:p14="http://schemas.microsoft.com/office/powerpoint/2010/main" val="3782549164"/>
      </p:ext>
    </p:extLst>
  </p:cSld>
  <p:clrMapOvr>
    <a:masterClrMapping/>
  </p:clrMapOvr>
</p:sld>
</file>

<file path=ppt/theme/theme1.xml><?xml version="1.0" encoding="utf-8"?>
<a:theme xmlns:a="http://schemas.openxmlformats.org/drawingml/2006/main" name="Yüzeyler">
  <a:themeElements>
    <a:clrScheme name="Yüzeyler">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715</TotalTime>
  <Words>1652</Words>
  <Application>Microsoft Office PowerPoint</Application>
  <PresentationFormat>Geniş ekran</PresentationFormat>
  <Paragraphs>85</Paragraphs>
  <Slides>52</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52</vt:i4>
      </vt:variant>
    </vt:vector>
  </HeadingPairs>
  <TitlesOfParts>
    <vt:vector size="58" baseType="lpstr">
      <vt:lpstr>Arial</vt:lpstr>
      <vt:lpstr>Bahnschrift Light Condensed</vt:lpstr>
      <vt:lpstr>Calibri</vt:lpstr>
      <vt:lpstr>Trebuchet MS</vt:lpstr>
      <vt:lpstr>Wingdings 3</vt:lpstr>
      <vt:lpstr>Yüzeyler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İRFAN ERDEM</dc:creator>
  <cp:lastModifiedBy>İRFAN ERDEM</cp:lastModifiedBy>
  <cp:revision>34</cp:revision>
  <dcterms:created xsi:type="dcterms:W3CDTF">2021-06-15T10:16:00Z</dcterms:created>
  <dcterms:modified xsi:type="dcterms:W3CDTF">2021-06-20T16:43:56Z</dcterms:modified>
</cp:coreProperties>
</file>